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8" r:id="rId3"/>
    <p:sldId id="279" r:id="rId4"/>
    <p:sldId id="259" r:id="rId5"/>
    <p:sldId id="257" r:id="rId6"/>
    <p:sldId id="258" r:id="rId7"/>
    <p:sldId id="260" r:id="rId8"/>
    <p:sldId id="27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80" r:id="rId19"/>
    <p:sldId id="276" r:id="rId20"/>
    <p:sldId id="271" r:id="rId21"/>
    <p:sldId id="272" r:id="rId22"/>
    <p:sldId id="273" r:id="rId23"/>
    <p:sldId id="274" r:id="rId24"/>
    <p:sldId id="277" r:id="rId2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5616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108519-B3ED-4771-92B8-84BEF736CDB1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3AE38E20-0593-495A-8EE6-6F643C368AAB}">
      <dgm:prSet phldrT="[텍스트]"/>
      <dgm:spPr/>
      <dgm:t>
        <a:bodyPr/>
        <a:lstStyle/>
        <a:p>
          <a:pPr latinLnBrk="1"/>
          <a:r>
            <a:rPr lang="en-US" altLang="ko-KR" dirty="0" smtClean="0"/>
            <a:t>Dore</a:t>
          </a:r>
          <a:endParaRPr lang="ko-KR" altLang="en-US" dirty="0"/>
        </a:p>
      </dgm:t>
    </dgm:pt>
    <dgm:pt modelId="{083CAAAC-554A-48B4-A235-FAED8F0EACFD}" type="parTrans" cxnId="{617E3012-89C8-4418-A810-DF35DCB1E77F}">
      <dgm:prSet/>
      <dgm:spPr/>
      <dgm:t>
        <a:bodyPr/>
        <a:lstStyle/>
        <a:p>
          <a:pPr latinLnBrk="1"/>
          <a:endParaRPr lang="ko-KR" altLang="en-US"/>
        </a:p>
      </dgm:t>
    </dgm:pt>
    <dgm:pt modelId="{C5FD8BA5-FDBD-4668-9FA9-A77D5FD269CE}" type="sibTrans" cxnId="{617E3012-89C8-4418-A810-DF35DCB1E77F}">
      <dgm:prSet/>
      <dgm:spPr/>
      <dgm:t>
        <a:bodyPr/>
        <a:lstStyle/>
        <a:p>
          <a:pPr latinLnBrk="1"/>
          <a:endParaRPr lang="ko-KR" altLang="en-US"/>
        </a:p>
      </dgm:t>
    </dgm:pt>
    <dgm:pt modelId="{27DAD68E-259E-485C-8BC6-5B0AE1E27890}">
      <dgm:prSet phldrT="[텍스트]"/>
      <dgm:spPr/>
      <dgm:t>
        <a:bodyPr/>
        <a:lstStyle/>
        <a:p>
          <a:pPr latinLnBrk="1"/>
          <a:r>
            <a:rPr lang="ko-KR" altLang="en-US" dirty="0" smtClean="0"/>
            <a:t>초기</a:t>
          </a:r>
          <a:endParaRPr lang="en-US" altLang="ko-KR" dirty="0" smtClean="0"/>
        </a:p>
        <a:p>
          <a:pPr latinLnBrk="1"/>
          <a:r>
            <a:rPr lang="ko-KR" altLang="en-US" dirty="0" smtClean="0"/>
            <a:t>구어 기능</a:t>
          </a:r>
          <a:endParaRPr lang="ko-KR" altLang="en-US" dirty="0"/>
        </a:p>
      </dgm:t>
    </dgm:pt>
    <dgm:pt modelId="{EBF0B36C-08CA-4918-93F7-1D46450B885F}" type="parTrans" cxnId="{0A81C0C5-C82B-445C-8495-02B65AFC4012}">
      <dgm:prSet/>
      <dgm:spPr/>
      <dgm:t>
        <a:bodyPr/>
        <a:lstStyle/>
        <a:p>
          <a:pPr latinLnBrk="1"/>
          <a:endParaRPr lang="ko-KR" altLang="en-US"/>
        </a:p>
      </dgm:t>
    </dgm:pt>
    <dgm:pt modelId="{2A8438E3-057F-4075-86CB-42FFAA2258D2}" type="sibTrans" cxnId="{0A81C0C5-C82B-445C-8495-02B65AFC4012}">
      <dgm:prSet/>
      <dgm:spPr/>
      <dgm:t>
        <a:bodyPr/>
        <a:lstStyle/>
        <a:p>
          <a:pPr latinLnBrk="1"/>
          <a:endParaRPr lang="ko-KR" altLang="en-US"/>
        </a:p>
      </dgm:t>
    </dgm:pt>
    <dgm:pt modelId="{732B25A7-C00B-4E86-8772-6029E3F36977}">
      <dgm:prSet phldrT="[텍스트]"/>
      <dgm:spPr/>
      <dgm:t>
        <a:bodyPr/>
        <a:lstStyle/>
        <a:p>
          <a:pPr latinLnBrk="1"/>
          <a:r>
            <a:rPr lang="ko-KR" altLang="en-US" dirty="0" smtClean="0"/>
            <a:t>대화 기능</a:t>
          </a:r>
          <a:endParaRPr lang="ko-KR" altLang="en-US" dirty="0"/>
        </a:p>
      </dgm:t>
    </dgm:pt>
    <dgm:pt modelId="{24BAA309-2282-4C14-885F-5BBBB4C84408}" type="parTrans" cxnId="{63BCA2CF-0A6E-4E65-AFD3-1E17115A6FFD}">
      <dgm:prSet/>
      <dgm:spPr/>
      <dgm:t>
        <a:bodyPr/>
        <a:lstStyle/>
        <a:p>
          <a:pPr latinLnBrk="1"/>
          <a:endParaRPr lang="ko-KR" altLang="en-US"/>
        </a:p>
      </dgm:t>
    </dgm:pt>
    <dgm:pt modelId="{656DA5ED-6394-4BF0-8D1D-0513D2824F16}" type="sibTrans" cxnId="{63BCA2CF-0A6E-4E65-AFD3-1E17115A6FFD}">
      <dgm:prSet/>
      <dgm:spPr/>
      <dgm:t>
        <a:bodyPr/>
        <a:lstStyle/>
        <a:p>
          <a:pPr latinLnBrk="1"/>
          <a:endParaRPr lang="ko-KR" altLang="en-US"/>
        </a:p>
      </dgm:t>
    </dgm:pt>
    <dgm:pt modelId="{3E11D141-0322-4DF0-BDD9-E2F5EEB8A3F1}">
      <dgm:prSet phldrT="[텍스트]"/>
      <dgm:spPr/>
      <dgm:t>
        <a:bodyPr/>
        <a:lstStyle/>
        <a:p>
          <a:pPr latinLnBrk="1"/>
          <a:r>
            <a:rPr lang="en-US" altLang="ko-KR" dirty="0" smtClean="0"/>
            <a:t>Fey</a:t>
          </a:r>
          <a:endParaRPr lang="ko-KR" altLang="en-US" dirty="0"/>
        </a:p>
      </dgm:t>
    </dgm:pt>
    <dgm:pt modelId="{3D7DB0F6-0A6B-4232-9CF4-E03ADC8BB88D}" type="parTrans" cxnId="{56D796C5-D63F-4939-930D-7ADD260CFFEF}">
      <dgm:prSet/>
      <dgm:spPr/>
      <dgm:t>
        <a:bodyPr/>
        <a:lstStyle/>
        <a:p>
          <a:pPr latinLnBrk="1"/>
          <a:endParaRPr lang="ko-KR" altLang="en-US"/>
        </a:p>
      </dgm:t>
    </dgm:pt>
    <dgm:pt modelId="{E42B146A-D865-455B-B243-F9C5BC65DE1B}" type="sibTrans" cxnId="{56D796C5-D63F-4939-930D-7ADD260CFFEF}">
      <dgm:prSet/>
      <dgm:spPr/>
      <dgm:t>
        <a:bodyPr/>
        <a:lstStyle/>
        <a:p>
          <a:pPr latinLnBrk="1"/>
          <a:endParaRPr lang="ko-KR" altLang="en-US"/>
        </a:p>
      </dgm:t>
    </dgm:pt>
    <dgm:pt modelId="{CE76BF06-89DC-4D26-88E4-0A5AB72AC324}">
      <dgm:prSet phldrT="[텍스트]"/>
      <dgm:spPr/>
      <dgm:t>
        <a:bodyPr/>
        <a:lstStyle/>
        <a:p>
          <a:pPr latinLnBrk="1"/>
          <a:r>
            <a:rPr lang="ko-KR" altLang="en-US" dirty="0" smtClean="0"/>
            <a:t>발화 수준</a:t>
          </a:r>
          <a:endParaRPr lang="ko-KR" altLang="en-US" dirty="0"/>
        </a:p>
      </dgm:t>
    </dgm:pt>
    <dgm:pt modelId="{ADA482E2-1946-4CFE-B35A-2C7C1B92F1C1}" type="parTrans" cxnId="{B88ACD37-1219-4B78-B13B-E159BBFE60F2}">
      <dgm:prSet/>
      <dgm:spPr/>
      <dgm:t>
        <a:bodyPr/>
        <a:lstStyle/>
        <a:p>
          <a:pPr latinLnBrk="1"/>
          <a:endParaRPr lang="ko-KR" altLang="en-US"/>
        </a:p>
      </dgm:t>
    </dgm:pt>
    <dgm:pt modelId="{599942CD-F5B4-4E42-8FC3-588019D908DA}" type="sibTrans" cxnId="{B88ACD37-1219-4B78-B13B-E159BBFE60F2}">
      <dgm:prSet/>
      <dgm:spPr/>
      <dgm:t>
        <a:bodyPr/>
        <a:lstStyle/>
        <a:p>
          <a:pPr latinLnBrk="1"/>
          <a:endParaRPr lang="ko-KR" altLang="en-US"/>
        </a:p>
      </dgm:t>
    </dgm:pt>
    <dgm:pt modelId="{23414337-1E11-4CC1-ACCC-6F8BF145FD45}">
      <dgm:prSet phldrT="[텍스트]"/>
      <dgm:spPr/>
      <dgm:t>
        <a:bodyPr/>
        <a:lstStyle/>
        <a:p>
          <a:pPr latinLnBrk="1"/>
          <a:r>
            <a:rPr lang="ko-KR" altLang="en-US" dirty="0" smtClean="0"/>
            <a:t>담화 수준</a:t>
          </a:r>
          <a:endParaRPr lang="ko-KR" altLang="en-US" dirty="0"/>
        </a:p>
      </dgm:t>
    </dgm:pt>
    <dgm:pt modelId="{1CC821F8-FA0C-4B6B-B60E-FDEFFC7377C7}" type="parTrans" cxnId="{FBB1E3FB-AE1A-4B87-9E9D-1BA5AC85EA10}">
      <dgm:prSet/>
      <dgm:spPr/>
      <dgm:t>
        <a:bodyPr/>
        <a:lstStyle/>
        <a:p>
          <a:pPr latinLnBrk="1"/>
          <a:endParaRPr lang="ko-KR" altLang="en-US"/>
        </a:p>
      </dgm:t>
    </dgm:pt>
    <dgm:pt modelId="{CAA4219E-1649-4F30-BC10-CB2953E17FD3}" type="sibTrans" cxnId="{FBB1E3FB-AE1A-4B87-9E9D-1BA5AC85EA10}">
      <dgm:prSet/>
      <dgm:spPr/>
      <dgm:t>
        <a:bodyPr/>
        <a:lstStyle/>
        <a:p>
          <a:pPr latinLnBrk="1"/>
          <a:endParaRPr lang="ko-KR" altLang="en-US"/>
        </a:p>
      </dgm:t>
    </dgm:pt>
    <dgm:pt modelId="{623517E4-686F-4930-96B6-80138FC3D356}" type="pres">
      <dgm:prSet presAssocID="{96108519-B3ED-4771-92B8-84BEF736CDB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DA0F8BA-A79D-4CFE-827A-E2BA5F0F18E4}" type="pres">
      <dgm:prSet presAssocID="{3AE38E20-0593-495A-8EE6-6F643C368AAB}" presName="root" presStyleCnt="0"/>
      <dgm:spPr/>
    </dgm:pt>
    <dgm:pt modelId="{82A55BFB-F145-4A43-8438-96E3DE8015D2}" type="pres">
      <dgm:prSet presAssocID="{3AE38E20-0593-495A-8EE6-6F643C368AAB}" presName="rootComposite" presStyleCnt="0"/>
      <dgm:spPr/>
    </dgm:pt>
    <dgm:pt modelId="{8571EC84-665D-46AF-9647-A29084EC5EC4}" type="pres">
      <dgm:prSet presAssocID="{3AE38E20-0593-495A-8EE6-6F643C368AAB}" presName="rootText" presStyleLbl="node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C2E83814-B70C-474B-856B-19568435167D}" type="pres">
      <dgm:prSet presAssocID="{3AE38E20-0593-495A-8EE6-6F643C368AAB}" presName="rootConnector" presStyleLbl="node1" presStyleIdx="0" presStyleCnt="2"/>
      <dgm:spPr/>
      <dgm:t>
        <a:bodyPr/>
        <a:lstStyle/>
        <a:p>
          <a:pPr latinLnBrk="1"/>
          <a:endParaRPr lang="ko-KR" altLang="en-US"/>
        </a:p>
      </dgm:t>
    </dgm:pt>
    <dgm:pt modelId="{8DF17E3A-4BF1-498A-AA56-D64BA36D1132}" type="pres">
      <dgm:prSet presAssocID="{3AE38E20-0593-495A-8EE6-6F643C368AAB}" presName="childShape" presStyleCnt="0"/>
      <dgm:spPr/>
    </dgm:pt>
    <dgm:pt modelId="{D96D479E-3DE2-4144-BB33-16B74451F5ED}" type="pres">
      <dgm:prSet presAssocID="{EBF0B36C-08CA-4918-93F7-1D46450B885F}" presName="Name13" presStyleLbl="parChTrans1D2" presStyleIdx="0" presStyleCnt="4"/>
      <dgm:spPr/>
      <dgm:t>
        <a:bodyPr/>
        <a:lstStyle/>
        <a:p>
          <a:pPr latinLnBrk="1"/>
          <a:endParaRPr lang="ko-KR" altLang="en-US"/>
        </a:p>
      </dgm:t>
    </dgm:pt>
    <dgm:pt modelId="{EE45BD6C-471B-46FB-B013-93BE090F456C}" type="pres">
      <dgm:prSet presAssocID="{27DAD68E-259E-485C-8BC6-5B0AE1E27890}" presName="childText" presStyleLbl="bgAcc1" presStyleIdx="0" presStyleCnt="4" custScaleX="100197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6447DD5-64E6-4465-BF7E-9116E29ED2E2}" type="pres">
      <dgm:prSet presAssocID="{24BAA309-2282-4C14-885F-5BBBB4C84408}" presName="Name13" presStyleLbl="parChTrans1D2" presStyleIdx="1" presStyleCnt="4"/>
      <dgm:spPr/>
      <dgm:t>
        <a:bodyPr/>
        <a:lstStyle/>
        <a:p>
          <a:pPr latinLnBrk="1"/>
          <a:endParaRPr lang="ko-KR" altLang="en-US"/>
        </a:p>
      </dgm:t>
    </dgm:pt>
    <dgm:pt modelId="{48C39116-2E9E-4B4F-B280-EFA4A74A17DD}" type="pres">
      <dgm:prSet presAssocID="{732B25A7-C00B-4E86-8772-6029E3F36977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65F16AF-302D-4362-9F9A-A8E10FB24C52}" type="pres">
      <dgm:prSet presAssocID="{3E11D141-0322-4DF0-BDD9-E2F5EEB8A3F1}" presName="root" presStyleCnt="0"/>
      <dgm:spPr/>
    </dgm:pt>
    <dgm:pt modelId="{54E28951-B3C0-4099-A0DA-5157BBDC9DBE}" type="pres">
      <dgm:prSet presAssocID="{3E11D141-0322-4DF0-BDD9-E2F5EEB8A3F1}" presName="rootComposite" presStyleCnt="0"/>
      <dgm:spPr/>
    </dgm:pt>
    <dgm:pt modelId="{BD593B74-8B74-4E0B-8C41-7E0B0C36B4DC}" type="pres">
      <dgm:prSet presAssocID="{3E11D141-0322-4DF0-BDD9-E2F5EEB8A3F1}" presName="rootText" presStyleLbl="node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6AA911AA-6999-4F68-95F8-AFB315BCEB19}" type="pres">
      <dgm:prSet presAssocID="{3E11D141-0322-4DF0-BDD9-E2F5EEB8A3F1}" presName="rootConnector" presStyleLbl="node1" presStyleIdx="1" presStyleCnt="2"/>
      <dgm:spPr/>
      <dgm:t>
        <a:bodyPr/>
        <a:lstStyle/>
        <a:p>
          <a:pPr latinLnBrk="1"/>
          <a:endParaRPr lang="ko-KR" altLang="en-US"/>
        </a:p>
      </dgm:t>
    </dgm:pt>
    <dgm:pt modelId="{4E44EAC1-99CE-4736-8848-C76873B34898}" type="pres">
      <dgm:prSet presAssocID="{3E11D141-0322-4DF0-BDD9-E2F5EEB8A3F1}" presName="childShape" presStyleCnt="0"/>
      <dgm:spPr/>
    </dgm:pt>
    <dgm:pt modelId="{9629024F-AB3E-4155-8587-5AB66B34212E}" type="pres">
      <dgm:prSet presAssocID="{ADA482E2-1946-4CFE-B35A-2C7C1B92F1C1}" presName="Name13" presStyleLbl="parChTrans1D2" presStyleIdx="2" presStyleCnt="4"/>
      <dgm:spPr/>
      <dgm:t>
        <a:bodyPr/>
        <a:lstStyle/>
        <a:p>
          <a:pPr latinLnBrk="1"/>
          <a:endParaRPr lang="ko-KR" altLang="en-US"/>
        </a:p>
      </dgm:t>
    </dgm:pt>
    <dgm:pt modelId="{863BE5D2-330A-4247-B966-BE64EA45C57A}" type="pres">
      <dgm:prSet presAssocID="{CE76BF06-89DC-4D26-88E4-0A5AB72AC324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927B3DAA-8C3A-46E3-94D8-9D58071151AD}" type="pres">
      <dgm:prSet presAssocID="{1CC821F8-FA0C-4B6B-B60E-FDEFFC7377C7}" presName="Name13" presStyleLbl="parChTrans1D2" presStyleIdx="3" presStyleCnt="4"/>
      <dgm:spPr/>
      <dgm:t>
        <a:bodyPr/>
        <a:lstStyle/>
        <a:p>
          <a:pPr latinLnBrk="1"/>
          <a:endParaRPr lang="ko-KR" altLang="en-US"/>
        </a:p>
      </dgm:t>
    </dgm:pt>
    <dgm:pt modelId="{78006C65-735E-4487-AA1F-94CFCCBE2DCE}" type="pres">
      <dgm:prSet presAssocID="{23414337-1E11-4CC1-ACCC-6F8BF145FD45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</dgm:ptLst>
  <dgm:cxnLst>
    <dgm:cxn modelId="{BD7ACE68-0C72-4CC7-9DAA-B1A5667F9F44}" type="presOf" srcId="{3AE38E20-0593-495A-8EE6-6F643C368AAB}" destId="{C2E83814-B70C-474B-856B-19568435167D}" srcOrd="1" destOrd="0" presId="urn:microsoft.com/office/officeart/2005/8/layout/hierarchy3"/>
    <dgm:cxn modelId="{F7CF1DC3-31AA-4FA0-BB5F-05A33F46AFFB}" type="presOf" srcId="{3E11D141-0322-4DF0-BDD9-E2F5EEB8A3F1}" destId="{6AA911AA-6999-4F68-95F8-AFB315BCEB19}" srcOrd="1" destOrd="0" presId="urn:microsoft.com/office/officeart/2005/8/layout/hierarchy3"/>
    <dgm:cxn modelId="{D9DB2D87-B0C3-400F-B3E2-4C585872D9D6}" type="presOf" srcId="{EBF0B36C-08CA-4918-93F7-1D46450B885F}" destId="{D96D479E-3DE2-4144-BB33-16B74451F5ED}" srcOrd="0" destOrd="0" presId="urn:microsoft.com/office/officeart/2005/8/layout/hierarchy3"/>
    <dgm:cxn modelId="{1B019CFA-FFD0-4A36-94D3-7F2BDA67C722}" type="presOf" srcId="{CE76BF06-89DC-4D26-88E4-0A5AB72AC324}" destId="{863BE5D2-330A-4247-B966-BE64EA45C57A}" srcOrd="0" destOrd="0" presId="urn:microsoft.com/office/officeart/2005/8/layout/hierarchy3"/>
    <dgm:cxn modelId="{FBB1E3FB-AE1A-4B87-9E9D-1BA5AC85EA10}" srcId="{3E11D141-0322-4DF0-BDD9-E2F5EEB8A3F1}" destId="{23414337-1E11-4CC1-ACCC-6F8BF145FD45}" srcOrd="1" destOrd="0" parTransId="{1CC821F8-FA0C-4B6B-B60E-FDEFFC7377C7}" sibTransId="{CAA4219E-1649-4F30-BC10-CB2953E17FD3}"/>
    <dgm:cxn modelId="{0A81C0C5-C82B-445C-8495-02B65AFC4012}" srcId="{3AE38E20-0593-495A-8EE6-6F643C368AAB}" destId="{27DAD68E-259E-485C-8BC6-5B0AE1E27890}" srcOrd="0" destOrd="0" parTransId="{EBF0B36C-08CA-4918-93F7-1D46450B885F}" sibTransId="{2A8438E3-057F-4075-86CB-42FFAA2258D2}"/>
    <dgm:cxn modelId="{75D6CFFE-BF95-4C76-9661-8CC937F0420B}" type="presOf" srcId="{24BAA309-2282-4C14-885F-5BBBB4C84408}" destId="{16447DD5-64E6-4465-BF7E-9116E29ED2E2}" srcOrd="0" destOrd="0" presId="urn:microsoft.com/office/officeart/2005/8/layout/hierarchy3"/>
    <dgm:cxn modelId="{668C2AC4-E6E1-4363-A433-E286212AE0DC}" type="presOf" srcId="{ADA482E2-1946-4CFE-B35A-2C7C1B92F1C1}" destId="{9629024F-AB3E-4155-8587-5AB66B34212E}" srcOrd="0" destOrd="0" presId="urn:microsoft.com/office/officeart/2005/8/layout/hierarchy3"/>
    <dgm:cxn modelId="{617E3012-89C8-4418-A810-DF35DCB1E77F}" srcId="{96108519-B3ED-4771-92B8-84BEF736CDB1}" destId="{3AE38E20-0593-495A-8EE6-6F643C368AAB}" srcOrd="0" destOrd="0" parTransId="{083CAAAC-554A-48B4-A235-FAED8F0EACFD}" sibTransId="{C5FD8BA5-FDBD-4668-9FA9-A77D5FD269CE}"/>
    <dgm:cxn modelId="{3E91A08D-DD5E-427F-8514-E16DC79CE013}" type="presOf" srcId="{23414337-1E11-4CC1-ACCC-6F8BF145FD45}" destId="{78006C65-735E-4487-AA1F-94CFCCBE2DCE}" srcOrd="0" destOrd="0" presId="urn:microsoft.com/office/officeart/2005/8/layout/hierarchy3"/>
    <dgm:cxn modelId="{56D796C5-D63F-4939-930D-7ADD260CFFEF}" srcId="{96108519-B3ED-4771-92B8-84BEF736CDB1}" destId="{3E11D141-0322-4DF0-BDD9-E2F5EEB8A3F1}" srcOrd="1" destOrd="0" parTransId="{3D7DB0F6-0A6B-4232-9CF4-E03ADC8BB88D}" sibTransId="{E42B146A-D865-455B-B243-F9C5BC65DE1B}"/>
    <dgm:cxn modelId="{DD87378D-1C3A-45C4-A342-2B14E8234441}" type="presOf" srcId="{3AE38E20-0593-495A-8EE6-6F643C368AAB}" destId="{8571EC84-665D-46AF-9647-A29084EC5EC4}" srcOrd="0" destOrd="0" presId="urn:microsoft.com/office/officeart/2005/8/layout/hierarchy3"/>
    <dgm:cxn modelId="{8D05A5F9-5E1B-45D1-9305-417BE8B4BDF1}" type="presOf" srcId="{732B25A7-C00B-4E86-8772-6029E3F36977}" destId="{48C39116-2E9E-4B4F-B280-EFA4A74A17DD}" srcOrd="0" destOrd="0" presId="urn:microsoft.com/office/officeart/2005/8/layout/hierarchy3"/>
    <dgm:cxn modelId="{78BAEC91-D3F0-4D8D-A20E-9B0B85AA3D94}" type="presOf" srcId="{96108519-B3ED-4771-92B8-84BEF736CDB1}" destId="{623517E4-686F-4930-96B6-80138FC3D356}" srcOrd="0" destOrd="0" presId="urn:microsoft.com/office/officeart/2005/8/layout/hierarchy3"/>
    <dgm:cxn modelId="{51384140-E655-4068-999A-AE33F7CDE918}" type="presOf" srcId="{27DAD68E-259E-485C-8BC6-5B0AE1E27890}" destId="{EE45BD6C-471B-46FB-B013-93BE090F456C}" srcOrd="0" destOrd="0" presId="urn:microsoft.com/office/officeart/2005/8/layout/hierarchy3"/>
    <dgm:cxn modelId="{B88ACD37-1219-4B78-B13B-E159BBFE60F2}" srcId="{3E11D141-0322-4DF0-BDD9-E2F5EEB8A3F1}" destId="{CE76BF06-89DC-4D26-88E4-0A5AB72AC324}" srcOrd="0" destOrd="0" parTransId="{ADA482E2-1946-4CFE-B35A-2C7C1B92F1C1}" sibTransId="{599942CD-F5B4-4E42-8FC3-588019D908DA}"/>
    <dgm:cxn modelId="{63BCA2CF-0A6E-4E65-AFD3-1E17115A6FFD}" srcId="{3AE38E20-0593-495A-8EE6-6F643C368AAB}" destId="{732B25A7-C00B-4E86-8772-6029E3F36977}" srcOrd="1" destOrd="0" parTransId="{24BAA309-2282-4C14-885F-5BBBB4C84408}" sibTransId="{656DA5ED-6394-4BF0-8D1D-0513D2824F16}"/>
    <dgm:cxn modelId="{8F5A0EFA-6A1D-4A97-9615-0E9038CF33B0}" type="presOf" srcId="{1CC821F8-FA0C-4B6B-B60E-FDEFFC7377C7}" destId="{927B3DAA-8C3A-46E3-94D8-9D58071151AD}" srcOrd="0" destOrd="0" presId="urn:microsoft.com/office/officeart/2005/8/layout/hierarchy3"/>
    <dgm:cxn modelId="{8FB1F63C-3E85-4E6E-896C-0C20E058BD43}" type="presOf" srcId="{3E11D141-0322-4DF0-BDD9-E2F5EEB8A3F1}" destId="{BD593B74-8B74-4E0B-8C41-7E0B0C36B4DC}" srcOrd="0" destOrd="0" presId="urn:microsoft.com/office/officeart/2005/8/layout/hierarchy3"/>
    <dgm:cxn modelId="{2A30479F-ED1A-45F8-AA74-56C233BA86D4}" type="presParOf" srcId="{623517E4-686F-4930-96B6-80138FC3D356}" destId="{5DA0F8BA-A79D-4CFE-827A-E2BA5F0F18E4}" srcOrd="0" destOrd="0" presId="urn:microsoft.com/office/officeart/2005/8/layout/hierarchy3"/>
    <dgm:cxn modelId="{AD11A73C-0BC8-4C65-A3E7-3407E4CF60AE}" type="presParOf" srcId="{5DA0F8BA-A79D-4CFE-827A-E2BA5F0F18E4}" destId="{82A55BFB-F145-4A43-8438-96E3DE8015D2}" srcOrd="0" destOrd="0" presId="urn:microsoft.com/office/officeart/2005/8/layout/hierarchy3"/>
    <dgm:cxn modelId="{F35CE07E-FA55-444E-8439-871DAC6435C2}" type="presParOf" srcId="{82A55BFB-F145-4A43-8438-96E3DE8015D2}" destId="{8571EC84-665D-46AF-9647-A29084EC5EC4}" srcOrd="0" destOrd="0" presId="urn:microsoft.com/office/officeart/2005/8/layout/hierarchy3"/>
    <dgm:cxn modelId="{484F2B41-13B6-47D4-AB9D-78F79B39F328}" type="presParOf" srcId="{82A55BFB-F145-4A43-8438-96E3DE8015D2}" destId="{C2E83814-B70C-474B-856B-19568435167D}" srcOrd="1" destOrd="0" presId="urn:microsoft.com/office/officeart/2005/8/layout/hierarchy3"/>
    <dgm:cxn modelId="{AFEB98DA-35E6-4C40-B5E4-D8E71048A9C5}" type="presParOf" srcId="{5DA0F8BA-A79D-4CFE-827A-E2BA5F0F18E4}" destId="{8DF17E3A-4BF1-498A-AA56-D64BA36D1132}" srcOrd="1" destOrd="0" presId="urn:microsoft.com/office/officeart/2005/8/layout/hierarchy3"/>
    <dgm:cxn modelId="{8FFC357E-4198-47C0-B0B4-902B99A238FA}" type="presParOf" srcId="{8DF17E3A-4BF1-498A-AA56-D64BA36D1132}" destId="{D96D479E-3DE2-4144-BB33-16B74451F5ED}" srcOrd="0" destOrd="0" presId="urn:microsoft.com/office/officeart/2005/8/layout/hierarchy3"/>
    <dgm:cxn modelId="{F85B9A7D-2077-4326-A3B8-CEFF82DFDF67}" type="presParOf" srcId="{8DF17E3A-4BF1-498A-AA56-D64BA36D1132}" destId="{EE45BD6C-471B-46FB-B013-93BE090F456C}" srcOrd="1" destOrd="0" presId="urn:microsoft.com/office/officeart/2005/8/layout/hierarchy3"/>
    <dgm:cxn modelId="{657B7B8F-AB9F-43C3-9BD1-1C366EDE28DD}" type="presParOf" srcId="{8DF17E3A-4BF1-498A-AA56-D64BA36D1132}" destId="{16447DD5-64E6-4465-BF7E-9116E29ED2E2}" srcOrd="2" destOrd="0" presId="urn:microsoft.com/office/officeart/2005/8/layout/hierarchy3"/>
    <dgm:cxn modelId="{7A4AB3AB-0148-4F66-8369-01CCD7AD7454}" type="presParOf" srcId="{8DF17E3A-4BF1-498A-AA56-D64BA36D1132}" destId="{48C39116-2E9E-4B4F-B280-EFA4A74A17DD}" srcOrd="3" destOrd="0" presId="urn:microsoft.com/office/officeart/2005/8/layout/hierarchy3"/>
    <dgm:cxn modelId="{E4059E4A-610D-4FBE-8ECD-01639B341AEA}" type="presParOf" srcId="{623517E4-686F-4930-96B6-80138FC3D356}" destId="{565F16AF-302D-4362-9F9A-A8E10FB24C52}" srcOrd="1" destOrd="0" presId="urn:microsoft.com/office/officeart/2005/8/layout/hierarchy3"/>
    <dgm:cxn modelId="{69F1AD0D-7D94-4C69-BF2E-7EFEB17D91B2}" type="presParOf" srcId="{565F16AF-302D-4362-9F9A-A8E10FB24C52}" destId="{54E28951-B3C0-4099-A0DA-5157BBDC9DBE}" srcOrd="0" destOrd="0" presId="urn:microsoft.com/office/officeart/2005/8/layout/hierarchy3"/>
    <dgm:cxn modelId="{3949B6A9-6621-4F7A-A34D-B17AE3E5E1A3}" type="presParOf" srcId="{54E28951-B3C0-4099-A0DA-5157BBDC9DBE}" destId="{BD593B74-8B74-4E0B-8C41-7E0B0C36B4DC}" srcOrd="0" destOrd="0" presId="urn:microsoft.com/office/officeart/2005/8/layout/hierarchy3"/>
    <dgm:cxn modelId="{440545FE-3F9C-42C6-81CA-4AE7A1B4C58B}" type="presParOf" srcId="{54E28951-B3C0-4099-A0DA-5157BBDC9DBE}" destId="{6AA911AA-6999-4F68-95F8-AFB315BCEB19}" srcOrd="1" destOrd="0" presId="urn:microsoft.com/office/officeart/2005/8/layout/hierarchy3"/>
    <dgm:cxn modelId="{707D0323-B1F3-4C8A-9CDA-83876F0D937A}" type="presParOf" srcId="{565F16AF-302D-4362-9F9A-A8E10FB24C52}" destId="{4E44EAC1-99CE-4736-8848-C76873B34898}" srcOrd="1" destOrd="0" presId="urn:microsoft.com/office/officeart/2005/8/layout/hierarchy3"/>
    <dgm:cxn modelId="{6371089C-DB79-4236-BECC-1AE40BEA7963}" type="presParOf" srcId="{4E44EAC1-99CE-4736-8848-C76873B34898}" destId="{9629024F-AB3E-4155-8587-5AB66B34212E}" srcOrd="0" destOrd="0" presId="urn:microsoft.com/office/officeart/2005/8/layout/hierarchy3"/>
    <dgm:cxn modelId="{FDD6485B-CACF-4455-9636-1F974ADA71B2}" type="presParOf" srcId="{4E44EAC1-99CE-4736-8848-C76873B34898}" destId="{863BE5D2-330A-4247-B966-BE64EA45C57A}" srcOrd="1" destOrd="0" presId="urn:microsoft.com/office/officeart/2005/8/layout/hierarchy3"/>
    <dgm:cxn modelId="{0501AB88-AF38-44B8-BD61-E5AC109C5ECA}" type="presParOf" srcId="{4E44EAC1-99CE-4736-8848-C76873B34898}" destId="{927B3DAA-8C3A-46E3-94D8-9D58071151AD}" srcOrd="2" destOrd="0" presId="urn:microsoft.com/office/officeart/2005/8/layout/hierarchy3"/>
    <dgm:cxn modelId="{D18B710D-290F-4427-8364-E351873603BF}" type="presParOf" srcId="{4E44EAC1-99CE-4736-8848-C76873B34898}" destId="{78006C65-735E-4487-AA1F-94CFCCBE2DCE}" srcOrd="3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제목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16" name="날짜 개체 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475A9-8A54-4EE2-AABF-1823F1D0E1F4}" type="datetimeFigureOut">
              <a:rPr lang="ko-KR" altLang="en-US" smtClean="0"/>
              <a:pPr/>
              <a:t>2014-03-23</a:t>
            </a:fld>
            <a:endParaRPr lang="ko-KR" altLang="en-US"/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5" name="슬라이드 번호 개체 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6D20E4F-D4A4-46FC-B765-5F4973FAB48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475A9-8A54-4EE2-AABF-1823F1D0E1F4}" type="datetimeFigureOut">
              <a:rPr lang="ko-KR" altLang="en-US" smtClean="0"/>
              <a:pPr/>
              <a:t>2014-03-23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0E4F-D4A4-46FC-B765-5F4973FAB48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475A9-8A54-4EE2-AABF-1823F1D0E1F4}" type="datetimeFigureOut">
              <a:rPr lang="ko-KR" altLang="en-US" smtClean="0"/>
              <a:pPr/>
              <a:t>2014-03-23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0E4F-D4A4-46FC-B765-5F4973FAB48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7" name="내용 개체 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475A9-8A54-4EE2-AABF-1823F1D0E1F4}" type="datetimeFigureOut">
              <a:rPr lang="ko-KR" altLang="en-US" smtClean="0"/>
              <a:pPr/>
              <a:t>2014-03-23</a:t>
            </a:fld>
            <a:endParaRPr lang="ko-KR" altLang="en-US"/>
          </a:p>
        </p:txBody>
      </p:sp>
      <p:sp>
        <p:nvSpPr>
          <p:cNvPr id="19" name="바닥글 개체 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6D20E4F-D4A4-46FC-B765-5F4973FAB48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텍스트 개체 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9" name="날짜 개체 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475A9-8A54-4EE2-AABF-1823F1D0E1F4}" type="datetimeFigureOut">
              <a:rPr lang="ko-KR" altLang="en-US" smtClean="0"/>
              <a:pPr/>
              <a:t>2014-03-23</a:t>
            </a:fld>
            <a:endParaRPr lang="ko-KR" altLang="en-US"/>
          </a:p>
        </p:txBody>
      </p:sp>
      <p:sp>
        <p:nvSpPr>
          <p:cNvPr id="11" name="바닥글 개체 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16" name="슬라이드 번호 개체 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0E4F-D4A4-46FC-B765-5F4973FAB48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제목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제목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4" name="내용 개체 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1" name="날짜 개체 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475A9-8A54-4EE2-AABF-1823F1D0E1F4}" type="datetimeFigureOut">
              <a:rPr lang="ko-KR" altLang="en-US" smtClean="0"/>
              <a:pPr/>
              <a:t>2014-03-23</a:t>
            </a:fld>
            <a:endParaRPr lang="ko-KR" altLang="en-US"/>
          </a:p>
        </p:txBody>
      </p:sp>
      <p:sp>
        <p:nvSpPr>
          <p:cNvPr id="10" name="바닥글 개체 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1" name="슬라이드 번호 개체 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0E4F-D4A4-46FC-B765-5F4973FAB48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제목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25" name="텍스트 개체 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8" name="내용 개체 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0" name="날짜 개체 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475A9-8A54-4EE2-AABF-1823F1D0E1F4}" type="datetimeFigureOut">
              <a:rPr lang="ko-KR" altLang="en-US" smtClean="0"/>
              <a:pPr/>
              <a:t>2014-03-23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6D20E4F-D4A4-46FC-B765-5F4973FAB48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1" name="직선 연결선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제목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475A9-8A54-4EE2-AABF-1823F1D0E1F4}" type="datetimeFigureOut">
              <a:rPr lang="ko-KR" altLang="en-US" smtClean="0"/>
              <a:pPr/>
              <a:t>2014-03-23</a:t>
            </a:fld>
            <a:endParaRPr lang="ko-KR" altLang="en-US"/>
          </a:p>
        </p:txBody>
      </p:sp>
      <p:sp>
        <p:nvSpPr>
          <p:cNvPr id="21" name="바닥글 개체 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0E4F-D4A4-46FC-B765-5F4973FAB48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475A9-8A54-4EE2-AABF-1823F1D0E1F4}" type="datetimeFigureOut">
              <a:rPr lang="ko-KR" altLang="en-US" smtClean="0"/>
              <a:pPr/>
              <a:t>2014-03-23</a:t>
            </a:fld>
            <a:endParaRPr lang="ko-KR" altLang="en-US"/>
          </a:p>
        </p:txBody>
      </p:sp>
      <p:sp>
        <p:nvSpPr>
          <p:cNvPr id="24" name="바닥글 개체 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0E4F-D4A4-46FC-B765-5F4973FAB48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선 연결선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제목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6" name="텍스트 개체 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4" name="내용 개체 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5" name="날짜 개체 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475A9-8A54-4EE2-AABF-1823F1D0E1F4}" type="datetimeFigureOut">
              <a:rPr lang="ko-KR" altLang="en-US" smtClean="0"/>
              <a:pPr/>
              <a:t>2014-03-23</a:t>
            </a:fld>
            <a:endParaRPr lang="ko-KR" altLang="en-US"/>
          </a:p>
        </p:txBody>
      </p:sp>
      <p:sp>
        <p:nvSpPr>
          <p:cNvPr id="29" name="바닥글 개체 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0E4F-D4A4-46FC-B765-5F4973FAB48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그림 개체 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475A9-8A54-4EE2-AABF-1823F1D0E1F4}" type="datetimeFigureOut">
              <a:rPr lang="ko-KR" altLang="en-US" smtClean="0"/>
              <a:pPr/>
              <a:t>2014-03-23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1" name="슬라이드 번호 개체 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D20E4F-D4A4-46FC-B765-5F4973FAB48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7" name="제목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6" name="텍스트 개체 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선 연결선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텍스트 개체 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1" name="날짜 개체 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37475A9-8A54-4EE2-AABF-1823F1D0E1F4}" type="datetimeFigureOut">
              <a:rPr lang="ko-KR" altLang="en-US" smtClean="0"/>
              <a:pPr/>
              <a:t>2014-03-23</a:t>
            </a:fld>
            <a:endParaRPr lang="ko-KR" altLang="en-US"/>
          </a:p>
        </p:txBody>
      </p:sp>
      <p:sp>
        <p:nvSpPr>
          <p:cNvPr id="28" name="바닥글 개체 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D20E4F-D4A4-46FC-B765-5F4973FAB487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제목 개체 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직선 연결선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직선 연결선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1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&#45824;&#54868;&#44592;&#45733;.hwp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00034" y="2357430"/>
            <a:ext cx="8458200" cy="1222375"/>
          </a:xfrm>
        </p:spPr>
        <p:txBody>
          <a:bodyPr/>
          <a:lstStyle/>
          <a:p>
            <a:pPr algn="ctr"/>
            <a:r>
              <a:rPr lang="ko-KR" altLang="en-US" dirty="0" smtClean="0"/>
              <a:t>의사소통기능 분석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ko-KR" altLang="en-US" sz="2400" dirty="0" smtClean="0">
                <a:solidFill>
                  <a:schemeClr val="tx1"/>
                </a:solidFill>
              </a:rPr>
              <a:t>연세대학교대학원 언어병리학협동과정</a:t>
            </a:r>
            <a:endParaRPr lang="en-US" altLang="ko-KR" sz="2400" dirty="0" smtClean="0">
              <a:solidFill>
                <a:schemeClr val="tx1"/>
              </a:solidFill>
            </a:endParaRPr>
          </a:p>
          <a:p>
            <a:pPr algn="r"/>
            <a:r>
              <a:rPr lang="ko-KR" altLang="en-US" sz="2400" dirty="0" smtClean="0">
                <a:solidFill>
                  <a:schemeClr val="tx1"/>
                </a:solidFill>
              </a:rPr>
              <a:t>이인</a:t>
            </a:r>
            <a:r>
              <a:rPr lang="ko-KR" altLang="en-US" sz="2400" dirty="0">
                <a:solidFill>
                  <a:schemeClr val="tx1"/>
                </a:solidFill>
              </a:rPr>
              <a:t>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ko-KR" dirty="0" smtClean="0"/>
              <a:t>2. </a:t>
            </a:r>
            <a:r>
              <a:rPr lang="ko-KR" altLang="en-US" dirty="0" smtClean="0"/>
              <a:t>반응</a:t>
            </a:r>
            <a:r>
              <a:rPr lang="en-US" altLang="ko-KR" dirty="0" smtClean="0"/>
              <a:t>(Response)</a:t>
            </a:r>
            <a:br>
              <a:rPr lang="en-US" altLang="ko-KR" dirty="0" smtClean="0"/>
            </a:br>
            <a:r>
              <a:rPr lang="ko-KR" altLang="en-US" sz="2400" dirty="0" smtClean="0"/>
              <a:t>상대의 요구에 답하고 대응하는 기능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62500" lnSpcReduction="20000"/>
          </a:bodyPr>
          <a:lstStyle/>
          <a:p>
            <a:r>
              <a:rPr lang="ko-KR" altLang="en-US" dirty="0" smtClean="0">
                <a:solidFill>
                  <a:srgbClr val="0070C0"/>
                </a:solidFill>
              </a:rPr>
              <a:t>질문에 대한 반응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altLang="ko-KR" dirty="0" smtClean="0"/>
              <a:t>   (1) </a:t>
            </a:r>
            <a:r>
              <a:rPr lang="ko-KR" altLang="en-US" dirty="0" smtClean="0"/>
              <a:t>예</a:t>
            </a:r>
            <a:r>
              <a:rPr lang="en-US" altLang="ko-KR" dirty="0" smtClean="0"/>
              <a:t>/</a:t>
            </a:r>
            <a:r>
              <a:rPr lang="ko-KR" altLang="en-US" dirty="0" smtClean="0"/>
              <a:t>수용</a:t>
            </a:r>
            <a:r>
              <a:rPr lang="en-US" altLang="ko-KR" dirty="0" smtClean="0"/>
              <a:t>(</a:t>
            </a:r>
            <a:r>
              <a:rPr lang="ko-KR" altLang="en-US" dirty="0" smtClean="0"/>
              <a:t>의미 없는 대답 제외</a:t>
            </a:r>
            <a:r>
              <a:rPr lang="en-US" altLang="ko-KR" dirty="0" smtClean="0"/>
              <a:t>) ex) “</a:t>
            </a:r>
            <a:r>
              <a:rPr lang="ko-KR" altLang="en-US" dirty="0" smtClean="0"/>
              <a:t>먹을래</a:t>
            </a:r>
            <a:r>
              <a:rPr lang="en-US" altLang="ko-KR" dirty="0" smtClean="0"/>
              <a:t>?” –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응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pPr>
              <a:buNone/>
            </a:pPr>
            <a:r>
              <a:rPr lang="en-US" altLang="ko-KR" dirty="0" smtClean="0"/>
              <a:t>   (2) </a:t>
            </a:r>
            <a:r>
              <a:rPr lang="ko-KR" altLang="en-US" dirty="0" smtClean="0"/>
              <a:t>아니오</a:t>
            </a:r>
            <a:r>
              <a:rPr lang="en-US" altLang="ko-KR" dirty="0" smtClean="0"/>
              <a:t>/</a:t>
            </a:r>
            <a:r>
              <a:rPr lang="ko-KR" altLang="en-US" dirty="0" smtClean="0"/>
              <a:t>저항</a:t>
            </a:r>
            <a:r>
              <a:rPr lang="en-US" altLang="ko-KR" dirty="0" smtClean="0"/>
              <a:t>/</a:t>
            </a:r>
            <a:r>
              <a:rPr lang="ko-KR" altLang="en-US" dirty="0" smtClean="0"/>
              <a:t>부정</a:t>
            </a:r>
            <a:r>
              <a:rPr lang="en-US" altLang="ko-KR" dirty="0" smtClean="0"/>
              <a:t>(</a:t>
            </a:r>
            <a:r>
              <a:rPr lang="ko-KR" altLang="en-US" dirty="0" smtClean="0"/>
              <a:t>의미 없는 대답 제외</a:t>
            </a:r>
            <a:r>
              <a:rPr lang="en-US" altLang="ko-KR" dirty="0" smtClean="0"/>
              <a:t>)</a:t>
            </a:r>
            <a:r>
              <a:rPr lang="ko-KR" altLang="en-US" dirty="0" smtClean="0"/>
              <a:t> </a:t>
            </a:r>
            <a:r>
              <a:rPr lang="en-US" altLang="ko-KR" dirty="0" smtClean="0"/>
              <a:t>ex) “</a:t>
            </a:r>
            <a:r>
              <a:rPr lang="ko-KR" altLang="en-US" dirty="0" smtClean="0"/>
              <a:t>먹을래</a:t>
            </a:r>
            <a:r>
              <a:rPr lang="en-US" altLang="ko-KR" dirty="0" smtClean="0"/>
              <a:t>?” –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아니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요구에 대한 반응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altLang="ko-KR" dirty="0" smtClean="0"/>
              <a:t>   (1) </a:t>
            </a:r>
            <a:r>
              <a:rPr lang="ko-KR" altLang="en-US" dirty="0" smtClean="0"/>
              <a:t>명료화 </a:t>
            </a:r>
            <a:r>
              <a:rPr lang="en-US" altLang="ko-KR" dirty="0" smtClean="0"/>
              <a:t>ex)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달기</a:t>
            </a:r>
            <a:r>
              <a:rPr lang="en-US" altLang="ko-KR" dirty="0" smtClean="0">
                <a:solidFill>
                  <a:srgbClr val="0070C0"/>
                </a:solidFill>
              </a:rPr>
              <a:t>” </a:t>
            </a:r>
            <a:r>
              <a:rPr lang="en-US" altLang="ko-KR" dirty="0" smtClean="0"/>
              <a:t>– “</a:t>
            </a:r>
            <a:r>
              <a:rPr lang="ko-KR" altLang="en-US" dirty="0" smtClean="0"/>
              <a:t>딸기</a:t>
            </a:r>
            <a:r>
              <a:rPr lang="en-US" altLang="ko-KR" dirty="0" smtClean="0"/>
              <a:t>?” –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딸기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pPr>
              <a:buNone/>
            </a:pPr>
            <a:r>
              <a:rPr lang="en-US" altLang="ko-KR" dirty="0" smtClean="0"/>
              <a:t>   (2) </a:t>
            </a:r>
            <a:r>
              <a:rPr lang="ko-KR" altLang="en-US" dirty="0" smtClean="0"/>
              <a:t>순응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(3) </a:t>
            </a:r>
            <a:r>
              <a:rPr lang="ko-KR" altLang="en-US" dirty="0" smtClean="0"/>
              <a:t>거부</a:t>
            </a:r>
            <a:r>
              <a:rPr lang="en-US" altLang="ko-KR" dirty="0" smtClean="0"/>
              <a:t>/</a:t>
            </a:r>
            <a:r>
              <a:rPr lang="ko-KR" altLang="en-US" dirty="0" smtClean="0"/>
              <a:t>저항 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반복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새로운 추가 없이 모방하는 행동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ex) “</a:t>
            </a:r>
            <a:r>
              <a:rPr lang="ko-KR" altLang="en-US" dirty="0" smtClean="0"/>
              <a:t>뭐 줄까</a:t>
            </a:r>
            <a:r>
              <a:rPr lang="en-US" altLang="ko-KR" dirty="0" smtClean="0"/>
              <a:t>?” –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뭐 줄까</a:t>
            </a:r>
            <a:r>
              <a:rPr lang="en-US" altLang="ko-KR" dirty="0" smtClean="0">
                <a:solidFill>
                  <a:srgbClr val="0070C0"/>
                </a:solidFill>
              </a:rPr>
              <a:t>?”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의례적 반응</a:t>
            </a:r>
            <a:r>
              <a:rPr lang="en-US" altLang="ko-KR" dirty="0" smtClean="0">
                <a:solidFill>
                  <a:srgbClr val="0070C0"/>
                </a:solidFill>
              </a:rPr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선행 발화에 부합되지 않는 단순한 의례적 반응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 ex) “ </a:t>
            </a:r>
            <a:r>
              <a:rPr lang="ko-KR" altLang="en-US" dirty="0" smtClean="0"/>
              <a:t>너</a:t>
            </a:r>
            <a:r>
              <a:rPr lang="en-US" altLang="ko-KR" dirty="0" smtClean="0"/>
              <a:t> </a:t>
            </a:r>
            <a:r>
              <a:rPr lang="ko-KR" altLang="en-US" dirty="0" smtClean="0"/>
              <a:t>그걸로</a:t>
            </a:r>
            <a:r>
              <a:rPr lang="en-US" altLang="ko-KR" dirty="0" smtClean="0"/>
              <a:t> </a:t>
            </a:r>
            <a:r>
              <a:rPr lang="ko-KR" altLang="en-US" dirty="0" smtClean="0"/>
              <a:t>뭐 만들 건데</a:t>
            </a:r>
            <a:r>
              <a:rPr lang="en-US" altLang="ko-KR" dirty="0" smtClean="0"/>
              <a:t>?” –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응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  <a:endParaRPr lang="ko-KR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ko-KR" dirty="0" smtClean="0"/>
              <a:t>3. </a:t>
            </a:r>
            <a:r>
              <a:rPr lang="ko-KR" altLang="en-US" dirty="0" smtClean="0"/>
              <a:t>객관적 언급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sz="2000" dirty="0" smtClean="0"/>
              <a:t>객관적 사실에 대한 언급이나 현재 관찰 가능한 사물 또는 사건에 대한 인지</a:t>
            </a:r>
            <a:r>
              <a:rPr lang="en-US" altLang="ko-KR" sz="2000" dirty="0" smtClean="0"/>
              <a:t>/</a:t>
            </a:r>
            <a:r>
              <a:rPr lang="ko-KR" altLang="en-US" sz="2000" dirty="0" smtClean="0"/>
              <a:t>묘사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또는 아동이 의도적으로 사물이나 행위에 상대의 주의를 끄는 행동</a:t>
            </a:r>
            <a:endParaRPr lang="ko-KR" altLang="en-US" sz="2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4800" y="1643050"/>
            <a:ext cx="8686800" cy="4786346"/>
          </a:xfrm>
        </p:spPr>
        <p:txBody>
          <a:bodyPr>
            <a:normAutofit fontScale="62500" lnSpcReduction="20000"/>
          </a:bodyPr>
          <a:lstStyle/>
          <a:p>
            <a:r>
              <a:rPr lang="ko-KR" altLang="en-US" dirty="0" smtClean="0">
                <a:solidFill>
                  <a:srgbClr val="0070C0"/>
                </a:solidFill>
              </a:rPr>
              <a:t>사물에 </a:t>
            </a:r>
            <a:r>
              <a:rPr lang="ko-KR" altLang="en-US" dirty="0" err="1" smtClean="0">
                <a:solidFill>
                  <a:srgbClr val="0070C0"/>
                </a:solidFill>
              </a:rPr>
              <a:t>주의끌기</a:t>
            </a:r>
            <a:r>
              <a:rPr lang="ko-KR" altLang="en-US" dirty="0" smtClean="0">
                <a:solidFill>
                  <a:srgbClr val="0070C0"/>
                </a:solidFill>
              </a:rPr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단순하게 사물에 주의를 집중토록 하는 수준의 행동            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ex) </a:t>
            </a:r>
            <a:r>
              <a:rPr lang="ko-KR" altLang="en-US" dirty="0" smtClean="0">
                <a:solidFill>
                  <a:srgbClr val="0070C0"/>
                </a:solidFill>
              </a:rPr>
              <a:t>장난감</a:t>
            </a:r>
            <a:r>
              <a:rPr lang="en-US" altLang="ko-KR" dirty="0" smtClean="0">
                <a:solidFill>
                  <a:srgbClr val="0070C0"/>
                </a:solidFill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</a:rPr>
              <a:t>전화기를 보고 엄마를 쳐다보며 전화기를 가리키기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이름대기 </a:t>
            </a:r>
            <a:r>
              <a:rPr lang="en-US" altLang="ko-KR" dirty="0" smtClean="0">
                <a:solidFill>
                  <a:srgbClr val="0070C0"/>
                </a:solidFill>
              </a:rPr>
              <a:t>: </a:t>
            </a:r>
            <a:r>
              <a:rPr lang="ko-KR" altLang="en-US" dirty="0" smtClean="0"/>
              <a:t>질문에 대한 대답이 아닌 경우만 포함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olidFill>
                  <a:srgbClr val="0070C0"/>
                </a:solidFill>
              </a:rPr>
              <a:t>   </a:t>
            </a:r>
            <a:r>
              <a:rPr lang="en-US" altLang="ko-KR" dirty="0" smtClean="0"/>
              <a:t>                     ex) (</a:t>
            </a:r>
            <a:r>
              <a:rPr lang="ko-KR" altLang="en-US" dirty="0" smtClean="0"/>
              <a:t>강아지 인형을 보며</a:t>
            </a:r>
            <a:r>
              <a:rPr lang="en-US" altLang="ko-KR" dirty="0" smtClean="0">
                <a:solidFill>
                  <a:srgbClr val="0070C0"/>
                </a:solidFill>
              </a:rPr>
              <a:t>) “</a:t>
            </a:r>
            <a:r>
              <a:rPr lang="ko-KR" altLang="en-US" dirty="0" smtClean="0">
                <a:solidFill>
                  <a:srgbClr val="0070C0"/>
                </a:solidFill>
              </a:rPr>
              <a:t>멍멍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사건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상태</a:t>
            </a:r>
            <a:r>
              <a:rPr lang="en-US" altLang="ko-KR" dirty="0" smtClean="0">
                <a:solidFill>
                  <a:srgbClr val="0070C0"/>
                </a:solidFill>
              </a:rPr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행위</a:t>
            </a:r>
            <a:r>
              <a:rPr lang="en-US" altLang="ko-KR" dirty="0" smtClean="0"/>
              <a:t>/</a:t>
            </a:r>
            <a:r>
              <a:rPr lang="ko-KR" altLang="en-US" dirty="0" smtClean="0"/>
              <a:t>사물의 움직임</a:t>
            </a:r>
            <a:r>
              <a:rPr lang="en-US" altLang="ko-KR" dirty="0" smtClean="0"/>
              <a:t>,</a:t>
            </a:r>
            <a:r>
              <a:rPr lang="ko-KR" altLang="en-US" dirty="0" smtClean="0"/>
              <a:t> 상태에 상대의 주의를 끄는 행동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ex) (</a:t>
            </a:r>
            <a:r>
              <a:rPr lang="ko-KR" altLang="en-US" dirty="0" err="1" smtClean="0"/>
              <a:t>빈통을</a:t>
            </a:r>
            <a:r>
              <a:rPr lang="ko-KR" altLang="en-US" dirty="0" smtClean="0"/>
              <a:t> 보며</a:t>
            </a:r>
            <a:r>
              <a:rPr lang="en-US" altLang="ko-KR" dirty="0" smtClean="0"/>
              <a:t>)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없네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고유특성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아동이 타인과 상호작용하는 장소에 있는 대상에 대해</a:t>
            </a:r>
            <a:r>
              <a:rPr lang="en-US" altLang="ko-KR" dirty="0" smtClean="0"/>
              <a:t>,  </a:t>
            </a:r>
            <a:r>
              <a:rPr lang="ko-KR" altLang="en-US" dirty="0" smtClean="0"/>
              <a:t>그 대             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</a:t>
            </a:r>
            <a:r>
              <a:rPr lang="ko-KR" altLang="en-US" dirty="0" smtClean="0"/>
              <a:t>상이 본질적으로 가지고 있는 외형적 특성을 기술 하는 기능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ex) (</a:t>
            </a:r>
            <a:r>
              <a:rPr lang="ko-KR" altLang="en-US" dirty="0" err="1" smtClean="0"/>
              <a:t>공을보며</a:t>
            </a:r>
            <a:r>
              <a:rPr lang="en-US" altLang="ko-KR" dirty="0" smtClean="0"/>
              <a:t>)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동그랗네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571472" y="500042"/>
            <a:ext cx="757242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400" dirty="0" smtClean="0">
                <a:solidFill>
                  <a:srgbClr val="0070C0"/>
                </a:solidFill>
              </a:rPr>
              <a:t>기능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사물의 기능을 나타내는 행동이나 언급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en-US" altLang="ko-KR" sz="2400" dirty="0" smtClean="0"/>
              <a:t>           ex) (</a:t>
            </a:r>
            <a:r>
              <a:rPr lang="ko-KR" altLang="en-US" sz="2400" dirty="0" smtClean="0"/>
              <a:t>축구공을 보며</a:t>
            </a:r>
            <a:r>
              <a:rPr lang="en-US" altLang="ko-KR" sz="2400" dirty="0" smtClean="0"/>
              <a:t>) </a:t>
            </a:r>
            <a:r>
              <a:rPr lang="en-US" altLang="ko-KR" sz="2400" dirty="0" smtClean="0">
                <a:solidFill>
                  <a:srgbClr val="0070C0"/>
                </a:solidFill>
              </a:rPr>
              <a:t>“</a:t>
            </a:r>
            <a:r>
              <a:rPr lang="ko-KR" altLang="en-US" sz="2400" dirty="0" smtClean="0">
                <a:solidFill>
                  <a:srgbClr val="0070C0"/>
                </a:solidFill>
              </a:rPr>
              <a:t>뻥 차는 거야</a:t>
            </a:r>
            <a:r>
              <a:rPr lang="en-US" altLang="ko-KR" sz="2400" dirty="0" smtClean="0">
                <a:solidFill>
                  <a:srgbClr val="0070C0"/>
                </a:solidFill>
              </a:rPr>
              <a:t>”</a:t>
            </a:r>
          </a:p>
          <a:p>
            <a:endParaRPr lang="en-US" altLang="ko-KR" sz="2400" dirty="0" smtClean="0"/>
          </a:p>
          <a:p>
            <a:r>
              <a:rPr lang="ko-KR" altLang="en-US" sz="2400" dirty="0" smtClean="0">
                <a:solidFill>
                  <a:srgbClr val="0070C0"/>
                </a:solidFill>
              </a:rPr>
              <a:t>위치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공간적 관계에 대한 행동이나 언급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en-US" altLang="ko-KR" sz="2400" dirty="0" smtClean="0"/>
              <a:t>           ex) : (</a:t>
            </a:r>
            <a:r>
              <a:rPr lang="ko-KR" altLang="en-US" sz="2400" dirty="0" smtClean="0"/>
              <a:t>장난감을 가리키며</a:t>
            </a:r>
            <a:r>
              <a:rPr lang="en-US" altLang="ko-KR" sz="2400" dirty="0" smtClean="0"/>
              <a:t>) </a:t>
            </a:r>
            <a:r>
              <a:rPr lang="en-US" altLang="ko-KR" sz="2400" dirty="0" smtClean="0">
                <a:solidFill>
                  <a:srgbClr val="0070C0"/>
                </a:solidFill>
              </a:rPr>
              <a:t>“</a:t>
            </a:r>
            <a:r>
              <a:rPr lang="ko-KR" altLang="en-US" sz="2400" dirty="0" smtClean="0">
                <a:solidFill>
                  <a:srgbClr val="0070C0"/>
                </a:solidFill>
              </a:rPr>
              <a:t>저기 있다</a:t>
            </a:r>
            <a:r>
              <a:rPr lang="en-US" altLang="ko-KR" sz="2400" dirty="0" smtClean="0">
                <a:solidFill>
                  <a:srgbClr val="0070C0"/>
                </a:solidFill>
              </a:rPr>
              <a:t>”</a:t>
            </a:r>
          </a:p>
          <a:p>
            <a:endParaRPr lang="en-US" altLang="ko-KR" sz="2400" dirty="0" smtClean="0"/>
          </a:p>
          <a:p>
            <a:r>
              <a:rPr lang="ko-KR" altLang="en-US" sz="2400" dirty="0" smtClean="0">
                <a:solidFill>
                  <a:srgbClr val="0070C0"/>
                </a:solidFill>
              </a:rPr>
              <a:t>시간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시간적 관계에 대한 행동이나 언급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en-US" altLang="ko-KR" sz="2400" dirty="0" smtClean="0"/>
              <a:t>           ex) : </a:t>
            </a:r>
            <a:r>
              <a:rPr lang="en-US" altLang="ko-KR" sz="2400" dirty="0" smtClean="0">
                <a:solidFill>
                  <a:srgbClr val="0070C0"/>
                </a:solidFill>
              </a:rPr>
              <a:t>“</a:t>
            </a:r>
            <a:r>
              <a:rPr lang="ko-KR" altLang="en-US" sz="2400" dirty="0" smtClean="0">
                <a:solidFill>
                  <a:srgbClr val="0070C0"/>
                </a:solidFill>
              </a:rPr>
              <a:t>그 다음에</a:t>
            </a:r>
            <a:r>
              <a:rPr lang="en-US" altLang="ko-KR" sz="2400" dirty="0" smtClean="0">
                <a:solidFill>
                  <a:srgbClr val="0070C0"/>
                </a:solidFill>
              </a:rPr>
              <a:t>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ko-KR" dirty="0" smtClean="0"/>
              <a:t>4. </a:t>
            </a:r>
            <a:r>
              <a:rPr lang="ko-KR" altLang="en-US" dirty="0" smtClean="0"/>
              <a:t>주관적 진술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sz="2400" dirty="0" smtClean="0"/>
              <a:t>직접적으로 관찰이 가능하지 않은 사실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규칙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태도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느낌</a:t>
            </a:r>
            <a:r>
              <a:rPr lang="en-US" altLang="ko-KR" sz="2400" dirty="0" smtClean="0"/>
              <a:t>, </a:t>
            </a:r>
            <a:r>
              <a:rPr lang="ko-KR" altLang="en-US" sz="2400" dirty="0" smtClean="0"/>
              <a:t>또는 믿음에 대한 행동이나 진술을 하는 기능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42844" y="1554162"/>
            <a:ext cx="8848756" cy="4525963"/>
          </a:xfrm>
        </p:spPr>
        <p:txBody>
          <a:bodyPr>
            <a:normAutofit/>
          </a:bodyPr>
          <a:lstStyle/>
          <a:p>
            <a:r>
              <a:rPr lang="ko-KR" altLang="en-US" sz="2400" dirty="0" smtClean="0">
                <a:solidFill>
                  <a:srgbClr val="0070C0"/>
                </a:solidFill>
              </a:rPr>
              <a:t>규칙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규칙에 대한 행동이나 진술</a:t>
            </a:r>
            <a:r>
              <a:rPr lang="en-US" altLang="ko-KR" sz="2400" dirty="0" smtClean="0"/>
              <a:t>.</a:t>
            </a:r>
          </a:p>
          <a:p>
            <a:pPr>
              <a:buNone/>
            </a:pPr>
            <a:r>
              <a:rPr lang="en-US" altLang="ko-KR" sz="2400" dirty="0" smtClean="0"/>
              <a:t>               ex) </a:t>
            </a:r>
            <a:r>
              <a:rPr lang="en-US" altLang="ko-KR" sz="2400" dirty="0" smtClean="0">
                <a:solidFill>
                  <a:srgbClr val="0070C0"/>
                </a:solidFill>
              </a:rPr>
              <a:t>“(~</a:t>
            </a:r>
            <a:r>
              <a:rPr lang="ko-KR" altLang="en-US" sz="2400" dirty="0" smtClean="0">
                <a:solidFill>
                  <a:srgbClr val="0070C0"/>
                </a:solidFill>
              </a:rPr>
              <a:t>하면</a:t>
            </a:r>
            <a:r>
              <a:rPr lang="en-US" altLang="ko-KR" sz="2400" dirty="0" smtClean="0">
                <a:solidFill>
                  <a:srgbClr val="0070C0"/>
                </a:solidFill>
              </a:rPr>
              <a:t>) </a:t>
            </a:r>
            <a:r>
              <a:rPr lang="ko-KR" altLang="en-US" sz="2400" dirty="0" smtClean="0">
                <a:solidFill>
                  <a:srgbClr val="0070C0"/>
                </a:solidFill>
              </a:rPr>
              <a:t>안 돼</a:t>
            </a:r>
            <a:r>
              <a:rPr lang="en-US" altLang="ko-KR" sz="2400" dirty="0" smtClean="0">
                <a:solidFill>
                  <a:srgbClr val="0070C0"/>
                </a:solidFill>
              </a:rPr>
              <a:t>.”</a:t>
            </a:r>
          </a:p>
          <a:p>
            <a:endParaRPr lang="en-US" altLang="ko-KR" sz="2400" dirty="0" smtClean="0"/>
          </a:p>
          <a:p>
            <a:r>
              <a:rPr lang="ko-KR" altLang="en-US" sz="2400" dirty="0" smtClean="0">
                <a:solidFill>
                  <a:srgbClr val="0070C0"/>
                </a:solidFill>
              </a:rPr>
              <a:t>평가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상대 또는 자신의 행위에 대한 주관적인 평가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            ex) </a:t>
            </a:r>
            <a:r>
              <a:rPr lang="en-US" altLang="ko-KR" sz="2400" dirty="0" smtClean="0">
                <a:solidFill>
                  <a:srgbClr val="0070C0"/>
                </a:solidFill>
              </a:rPr>
              <a:t>“</a:t>
            </a:r>
            <a:r>
              <a:rPr lang="ko-KR" altLang="en-US" sz="2400" dirty="0" smtClean="0">
                <a:solidFill>
                  <a:srgbClr val="0070C0"/>
                </a:solidFill>
              </a:rPr>
              <a:t>잘했어</a:t>
            </a:r>
            <a:r>
              <a:rPr lang="en-US" altLang="ko-KR" sz="2400" dirty="0" smtClean="0">
                <a:solidFill>
                  <a:srgbClr val="0070C0"/>
                </a:solidFill>
              </a:rPr>
              <a:t>”</a:t>
            </a:r>
          </a:p>
          <a:p>
            <a:endParaRPr lang="en-US" altLang="ko-KR" sz="2400" dirty="0" smtClean="0"/>
          </a:p>
          <a:p>
            <a:r>
              <a:rPr lang="ko-KR" altLang="en-US" sz="2400" dirty="0" err="1" smtClean="0">
                <a:solidFill>
                  <a:srgbClr val="0070C0"/>
                </a:solidFill>
              </a:rPr>
              <a:t>내적상태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자신의 생각 또는 느낌을 표현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                    ex) </a:t>
            </a:r>
            <a:r>
              <a:rPr lang="en-US" altLang="ko-KR" sz="2400" dirty="0" smtClean="0">
                <a:solidFill>
                  <a:srgbClr val="0070C0"/>
                </a:solidFill>
              </a:rPr>
              <a:t>“</a:t>
            </a:r>
            <a:r>
              <a:rPr lang="ko-KR" altLang="en-US" sz="2400" dirty="0" smtClean="0">
                <a:solidFill>
                  <a:srgbClr val="0070C0"/>
                </a:solidFill>
              </a:rPr>
              <a:t>그거 좋아</a:t>
            </a:r>
            <a:r>
              <a:rPr lang="en-US" altLang="ko-KR" sz="2400" dirty="0" smtClean="0">
                <a:solidFill>
                  <a:srgbClr val="0070C0"/>
                </a:solidFill>
              </a:rPr>
              <a:t>”  </a:t>
            </a:r>
            <a:endParaRPr lang="ko-KR" alt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428596" y="500042"/>
            <a:ext cx="835824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solidFill>
                  <a:srgbClr val="0070C0"/>
                </a:solidFill>
              </a:rPr>
              <a:t>속성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객관적 판단의 기준이 없는 상대적 특성에 대해 자신이 </a:t>
            </a:r>
            <a:r>
              <a:rPr lang="ko-KR" altLang="en-US" sz="2000" dirty="0" err="1" smtClean="0"/>
              <a:t>주관적으</a:t>
            </a:r>
            <a:r>
              <a:rPr lang="ko-KR" altLang="en-US" sz="2000" dirty="0" smtClean="0"/>
              <a:t> </a:t>
            </a:r>
            <a:endParaRPr lang="en-US" altLang="ko-KR" sz="2000" dirty="0" smtClean="0"/>
          </a:p>
          <a:p>
            <a:r>
              <a:rPr lang="en-US" altLang="ko-KR" sz="2000" dirty="0" smtClean="0"/>
              <a:t>           </a:t>
            </a:r>
            <a:r>
              <a:rPr lang="ko-KR" altLang="en-US" sz="2000" dirty="0" smtClean="0"/>
              <a:t>로 느끼는 사물의 특성을 기술하는 기능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          ex) </a:t>
            </a:r>
            <a:r>
              <a:rPr lang="en-US" altLang="ko-KR" sz="2000" dirty="0" smtClean="0">
                <a:solidFill>
                  <a:srgbClr val="0070C0"/>
                </a:solidFill>
              </a:rPr>
              <a:t>“</a:t>
            </a:r>
            <a:r>
              <a:rPr lang="ko-KR" altLang="en-US" sz="2000" dirty="0" smtClean="0">
                <a:solidFill>
                  <a:srgbClr val="0070C0"/>
                </a:solidFill>
              </a:rPr>
              <a:t>와</a:t>
            </a:r>
            <a:r>
              <a:rPr lang="en-US" altLang="ko-KR" sz="2000" dirty="0" smtClean="0">
                <a:solidFill>
                  <a:srgbClr val="0070C0"/>
                </a:solidFill>
              </a:rPr>
              <a:t>, </a:t>
            </a:r>
            <a:r>
              <a:rPr lang="ko-KR" altLang="en-US" sz="2000" dirty="0" smtClean="0">
                <a:solidFill>
                  <a:srgbClr val="0070C0"/>
                </a:solidFill>
              </a:rPr>
              <a:t>크다</a:t>
            </a:r>
            <a:r>
              <a:rPr lang="en-US" altLang="ko-KR" sz="2000" dirty="0" smtClean="0">
                <a:solidFill>
                  <a:srgbClr val="0070C0"/>
                </a:solidFill>
              </a:rPr>
              <a:t>”</a:t>
            </a:r>
          </a:p>
          <a:p>
            <a:r>
              <a:rPr lang="en-US" altLang="ko-KR" sz="2000" dirty="0" smtClean="0"/>
              <a:t>  </a:t>
            </a:r>
          </a:p>
          <a:p>
            <a:r>
              <a:rPr lang="ko-KR" altLang="en-US" sz="2000" dirty="0" smtClean="0">
                <a:solidFill>
                  <a:srgbClr val="0070C0"/>
                </a:solidFill>
              </a:rPr>
              <a:t>주장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자신의 의견 또는 주장을 표현하거나 청유하는 기능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          ex) </a:t>
            </a:r>
            <a:r>
              <a:rPr lang="en-US" altLang="ko-KR" sz="2000" dirty="0" smtClean="0">
                <a:solidFill>
                  <a:srgbClr val="0070C0"/>
                </a:solidFill>
              </a:rPr>
              <a:t>“</a:t>
            </a:r>
            <a:r>
              <a:rPr lang="ko-KR" altLang="en-US" sz="2000" dirty="0" smtClean="0">
                <a:solidFill>
                  <a:srgbClr val="0070C0"/>
                </a:solidFill>
              </a:rPr>
              <a:t>내 거야</a:t>
            </a:r>
            <a:r>
              <a:rPr lang="en-US" altLang="ko-KR" sz="2000" dirty="0" smtClean="0">
                <a:solidFill>
                  <a:srgbClr val="0070C0"/>
                </a:solidFill>
              </a:rPr>
              <a:t>”</a:t>
            </a:r>
          </a:p>
          <a:p>
            <a:endParaRPr lang="en-US" altLang="ko-KR" sz="2000" dirty="0" smtClean="0"/>
          </a:p>
          <a:p>
            <a:r>
              <a:rPr lang="ko-KR" altLang="en-US" sz="2000" dirty="0" smtClean="0">
                <a:solidFill>
                  <a:srgbClr val="0070C0"/>
                </a:solidFill>
              </a:rPr>
              <a:t>설명</a:t>
            </a:r>
            <a:r>
              <a:rPr lang="ko-KR" altLang="en-US" sz="2000" dirty="0" smtClean="0"/>
              <a:t>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현재의 장소에 없거나 현재에 존재하지 않는 사물 또는 상황</a:t>
            </a:r>
            <a:r>
              <a:rPr lang="en-US" altLang="ko-KR" sz="2000" dirty="0" smtClean="0"/>
              <a:t>/</a:t>
            </a:r>
            <a:r>
              <a:rPr lang="ko-KR" altLang="en-US" sz="2000" dirty="0" smtClean="0"/>
              <a:t>사건        </a:t>
            </a:r>
            <a:endParaRPr lang="en-US" altLang="ko-KR" sz="2000" dirty="0" smtClean="0"/>
          </a:p>
          <a:p>
            <a:r>
              <a:rPr lang="en-US" altLang="ko-KR" sz="2000" dirty="0" smtClean="0"/>
              <a:t>           </a:t>
            </a:r>
            <a:r>
              <a:rPr lang="ko-KR" altLang="en-US" sz="2000" dirty="0" smtClean="0"/>
              <a:t>에 대한 설명이나 의견 또는 이유를 설명하는 기능</a:t>
            </a:r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          ex) </a:t>
            </a:r>
            <a:r>
              <a:rPr lang="en-US" altLang="ko-KR" sz="2000" dirty="0" smtClean="0">
                <a:solidFill>
                  <a:srgbClr val="0070C0"/>
                </a:solidFill>
              </a:rPr>
              <a:t>“</a:t>
            </a:r>
            <a:r>
              <a:rPr lang="ko-KR" altLang="en-US" sz="2000" dirty="0" smtClean="0">
                <a:solidFill>
                  <a:srgbClr val="0070C0"/>
                </a:solidFill>
              </a:rPr>
              <a:t>이건 공이야</a:t>
            </a:r>
            <a:r>
              <a:rPr lang="en-US" altLang="ko-KR" sz="2000" dirty="0" smtClean="0">
                <a:solidFill>
                  <a:srgbClr val="0070C0"/>
                </a:solidFill>
              </a:rPr>
              <a:t>”</a:t>
            </a:r>
            <a:endParaRPr lang="ko-KR" altLang="en-US" sz="2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ko-KR" dirty="0" smtClean="0"/>
              <a:t>5. </a:t>
            </a:r>
            <a:r>
              <a:rPr lang="ko-KR" altLang="en-US" dirty="0" smtClean="0"/>
              <a:t>대화내용 수신표현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sz="2400" dirty="0" smtClean="0"/>
              <a:t>질문이나 요구 이외에 상대의 앞선 의사소통 메시지를 받았음을 나타내는 반응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>
                <a:solidFill>
                  <a:srgbClr val="0070C0"/>
                </a:solidFill>
              </a:rPr>
              <a:t>수용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상대에 주의집중을 해서 표현하는 행동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ex) </a:t>
            </a:r>
            <a:r>
              <a:rPr lang="ko-KR" altLang="en-US" dirty="0" err="1" smtClean="0">
                <a:solidFill>
                  <a:srgbClr val="0070C0"/>
                </a:solidFill>
              </a:rPr>
              <a:t>고개끄덕이기</a:t>
            </a:r>
            <a:r>
              <a:rPr lang="en-US" altLang="ko-KR" dirty="0" smtClean="0">
                <a:solidFill>
                  <a:srgbClr val="0070C0"/>
                </a:solidFill>
              </a:rPr>
              <a:t>, “</a:t>
            </a:r>
            <a:r>
              <a:rPr lang="ko-KR" altLang="en-US" dirty="0" smtClean="0">
                <a:solidFill>
                  <a:srgbClr val="0070C0"/>
                </a:solidFill>
              </a:rPr>
              <a:t>어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승인</a:t>
            </a:r>
            <a:r>
              <a:rPr lang="en-US" altLang="ko-KR" dirty="0" smtClean="0">
                <a:solidFill>
                  <a:srgbClr val="0070C0"/>
                </a:solidFill>
              </a:rPr>
              <a:t>/</a:t>
            </a:r>
            <a:r>
              <a:rPr lang="ko-KR" altLang="en-US" dirty="0" smtClean="0">
                <a:solidFill>
                  <a:srgbClr val="0070C0"/>
                </a:solidFill>
              </a:rPr>
              <a:t>동의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상대의 의사소통에 새로운 정보추가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</a:t>
            </a:r>
            <a:r>
              <a:rPr lang="ko-KR" altLang="en-US" dirty="0" smtClean="0"/>
              <a:t>없이 승인</a:t>
            </a:r>
            <a:r>
              <a:rPr lang="en-US" altLang="ko-KR" dirty="0" smtClean="0"/>
              <a:t>/</a:t>
            </a:r>
            <a:r>
              <a:rPr lang="ko-KR" altLang="en-US" dirty="0" smtClean="0"/>
              <a:t>동의 표현하는 행동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ex) “</a:t>
            </a:r>
            <a:r>
              <a:rPr lang="ko-KR" altLang="en-US" dirty="0" smtClean="0"/>
              <a:t>물 없어</a:t>
            </a:r>
            <a:r>
              <a:rPr lang="en-US" altLang="ko-KR" dirty="0" smtClean="0"/>
              <a:t>” –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응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부인</a:t>
            </a:r>
            <a:r>
              <a:rPr lang="en-US" altLang="ko-KR" dirty="0" smtClean="0">
                <a:solidFill>
                  <a:srgbClr val="0070C0"/>
                </a:solidFill>
              </a:rPr>
              <a:t>/</a:t>
            </a:r>
            <a:r>
              <a:rPr lang="ko-KR" altLang="en-US" dirty="0" smtClean="0">
                <a:solidFill>
                  <a:srgbClr val="0070C0"/>
                </a:solidFill>
              </a:rPr>
              <a:t>반대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상대의 의사소통에 새로운 정보 추가            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</a:t>
            </a:r>
            <a:r>
              <a:rPr lang="ko-KR" altLang="en-US" dirty="0" smtClean="0"/>
              <a:t>없이 부정</a:t>
            </a:r>
            <a:r>
              <a:rPr lang="en-US" altLang="ko-KR" dirty="0" smtClean="0"/>
              <a:t>/</a:t>
            </a:r>
            <a:r>
              <a:rPr lang="ko-KR" altLang="en-US" dirty="0" smtClean="0"/>
              <a:t>반대를 표현하는 행동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ex) “</a:t>
            </a:r>
            <a:r>
              <a:rPr lang="ko-KR" altLang="en-US" dirty="0" smtClean="0"/>
              <a:t>물 없어</a:t>
            </a:r>
            <a:r>
              <a:rPr lang="en-US" altLang="ko-KR" dirty="0" smtClean="0"/>
              <a:t>” –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아니야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  <a:endParaRPr lang="ko-KR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ko-KR" dirty="0" smtClean="0"/>
              <a:t>6. </a:t>
            </a:r>
            <a:r>
              <a:rPr lang="ko-KR" altLang="en-US" dirty="0" smtClean="0"/>
              <a:t>대화내용 구성요소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sz="2400" dirty="0" smtClean="0"/>
              <a:t>개별적 접촉과 대화 흐름을 조절하는 기능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ko-KR" altLang="en-US" dirty="0" smtClean="0">
                <a:solidFill>
                  <a:srgbClr val="0070C0"/>
                </a:solidFill>
              </a:rPr>
              <a:t>의례적 인사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상대의 반응을 기대하지 않는 의례적 인사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  ex)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안녕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pPr>
              <a:buNone/>
            </a:pPr>
            <a:endParaRPr lang="en-US" altLang="ko-KR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부르기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다른 의사소통의도와 연결되지 않은 단순한 부르기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ex)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엄마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화자 선택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반응할 상대를 선택하는 행동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ex)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엄마가</a:t>
            </a:r>
            <a:r>
              <a:rPr lang="en-US" altLang="ko-KR" dirty="0" smtClean="0">
                <a:solidFill>
                  <a:srgbClr val="0070C0"/>
                </a:solidFill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</a:rPr>
              <a:t>말해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동반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행동의 한 부분으로 수반되는 말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ex) (</a:t>
            </a:r>
            <a:r>
              <a:rPr lang="ko-KR" altLang="en-US" dirty="0" smtClean="0"/>
              <a:t>물건을 주며</a:t>
            </a:r>
            <a:r>
              <a:rPr lang="en-US" altLang="ko-KR" dirty="0" smtClean="0"/>
              <a:t>)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여기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감탄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자신 또는 상대의 행동이나 사물에 대한 감탄 또는 놀람을 표현하는  행동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ex) (</a:t>
            </a:r>
            <a:r>
              <a:rPr lang="ko-KR" altLang="en-US" dirty="0" smtClean="0"/>
              <a:t>엄마가 만든 블록모형을 보고</a:t>
            </a:r>
            <a:r>
              <a:rPr lang="en-US" altLang="ko-KR" dirty="0" smtClean="0"/>
              <a:t>)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우와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  <a:endParaRPr lang="ko-KR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ko-KR" dirty="0" smtClean="0"/>
              <a:t>7. </a:t>
            </a:r>
            <a:r>
              <a:rPr lang="ko-KR" altLang="en-US" dirty="0" smtClean="0"/>
              <a:t>발전된 표현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ko-KR" altLang="en-US" sz="2400" dirty="0" smtClean="0"/>
              <a:t>말 산출만으로 성취되는 기능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>
                <a:solidFill>
                  <a:srgbClr val="0070C0"/>
                </a:solidFill>
              </a:rPr>
              <a:t>농담 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altLang="ko-KR" dirty="0" smtClean="0"/>
              <a:t> ex)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나</a:t>
            </a:r>
            <a:r>
              <a:rPr lang="en-US" altLang="ko-KR" dirty="0" smtClean="0">
                <a:solidFill>
                  <a:srgbClr val="0070C0"/>
                </a:solidFill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</a:rPr>
              <a:t>아들 아니고 딸이지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경고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altLang="ko-KR" dirty="0" smtClean="0"/>
              <a:t> ex)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조심해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놀림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altLang="ko-KR" dirty="0" smtClean="0"/>
              <a:t> ex)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바보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  <a:endParaRPr lang="ko-KR" altLang="en-US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ko-KR" sz="8000" dirty="0" smtClean="0"/>
              <a:t>Fey</a:t>
            </a:r>
            <a:endParaRPr lang="ko-KR" alt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9"/>
          <a:ext cx="8229600" cy="6949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85974"/>
                <a:gridCol w="2357454"/>
                <a:gridCol w="3686172"/>
              </a:tblGrid>
              <a:tr h="360947"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발화수준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60947">
                <a:tc rowSpan="8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주장적인 대화 행위</a:t>
                      </a:r>
                      <a:endParaRPr lang="ko-KR" alt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요구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정보요구하기</a:t>
                      </a:r>
                      <a:endParaRPr lang="ko-KR" altLang="en-US" dirty="0"/>
                    </a:p>
                  </a:txBody>
                  <a:tcPr/>
                </a:tc>
              </a:tr>
              <a:tr h="3609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행동요구하기</a:t>
                      </a:r>
                      <a:endParaRPr lang="ko-KR" altLang="en-US" dirty="0"/>
                    </a:p>
                  </a:txBody>
                  <a:tcPr/>
                </a:tc>
              </a:tr>
              <a:tr h="3609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명료화요구하기</a:t>
                      </a:r>
                      <a:endParaRPr lang="ko-KR" altLang="en-US" dirty="0"/>
                    </a:p>
                  </a:txBody>
                  <a:tcPr/>
                </a:tc>
              </a:tr>
              <a:tr h="3609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관심요구하기</a:t>
                      </a:r>
                      <a:endParaRPr lang="ko-KR" altLang="en-US" dirty="0"/>
                    </a:p>
                  </a:txBody>
                  <a:tcPr/>
                </a:tc>
              </a:tr>
              <a:tr h="3609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주장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언급하기</a:t>
                      </a:r>
                      <a:endParaRPr lang="ko-KR" altLang="en-US" dirty="0"/>
                    </a:p>
                  </a:txBody>
                  <a:tcPr/>
                </a:tc>
              </a:tr>
              <a:tr h="3609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진술하기</a:t>
                      </a:r>
                      <a:endParaRPr lang="ko-KR" altLang="en-US" dirty="0"/>
                    </a:p>
                  </a:txBody>
                  <a:tcPr/>
                </a:tc>
              </a:tr>
              <a:tr h="3609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불일치</a:t>
                      </a:r>
                      <a:endParaRPr lang="ko-KR" altLang="en-US" dirty="0"/>
                    </a:p>
                  </a:txBody>
                  <a:tcPr/>
                </a:tc>
              </a:tr>
              <a:tr h="3609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수행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요구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농담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놀리기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항의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경고</a:t>
                      </a:r>
                      <a:endParaRPr lang="ko-KR" altLang="en-US" dirty="0"/>
                    </a:p>
                  </a:txBody>
                  <a:tcPr/>
                </a:tc>
              </a:tr>
              <a:tr h="360947">
                <a:tc rowSpan="8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반응적인 대화 행위</a:t>
                      </a:r>
                      <a:endParaRPr lang="ko-KR" alt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요구하기에 반응하기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정보요구하기에 대한 반응</a:t>
                      </a:r>
                      <a:endParaRPr lang="ko-KR" altLang="en-US" dirty="0"/>
                    </a:p>
                  </a:txBody>
                  <a:tcPr/>
                </a:tc>
              </a:tr>
              <a:tr h="3609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행위요구하기에 대한 반응</a:t>
                      </a:r>
                      <a:endParaRPr lang="ko-KR" altLang="en-US" dirty="0"/>
                    </a:p>
                  </a:txBody>
                  <a:tcPr/>
                </a:tc>
              </a:tr>
              <a:tr h="3609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err="1" smtClean="0"/>
                        <a:t>명료화요구하기에</a:t>
                      </a:r>
                      <a:r>
                        <a:rPr lang="ko-KR" altLang="en-US" dirty="0" smtClean="0"/>
                        <a:t> 대한 반응</a:t>
                      </a:r>
                      <a:endParaRPr lang="ko-KR" altLang="en-US" dirty="0"/>
                    </a:p>
                  </a:txBody>
                  <a:tcPr/>
                </a:tc>
              </a:tr>
              <a:tr h="3609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관심요구하기</a:t>
                      </a:r>
                      <a:endParaRPr lang="ko-KR" altLang="en-US" dirty="0"/>
                    </a:p>
                  </a:txBody>
                  <a:tcPr/>
                </a:tc>
              </a:tr>
              <a:tr h="3609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주장하기에 반응하기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언급하기에 대한 반응</a:t>
                      </a:r>
                      <a:endParaRPr lang="ko-KR" altLang="en-US" dirty="0"/>
                    </a:p>
                  </a:txBody>
                  <a:tcPr/>
                </a:tc>
              </a:tr>
              <a:tr h="3609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진술하기에 대한 반응</a:t>
                      </a:r>
                      <a:endParaRPr lang="ko-KR" altLang="en-US" dirty="0"/>
                    </a:p>
                  </a:txBody>
                  <a:tcPr/>
                </a:tc>
              </a:tr>
              <a:tr h="3609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불일치</a:t>
                      </a:r>
                      <a:endParaRPr lang="ko-KR" altLang="en-US" dirty="0"/>
                    </a:p>
                  </a:txBody>
                  <a:tcPr/>
                </a:tc>
              </a:tr>
              <a:tr h="3609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수행하기에 반응하기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360947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기타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모방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609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기타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sz="1800" dirty="0" smtClean="0"/>
              <a:t>사용하는 문장의 기능이 하나나 두 가지로 제한되어 있는지</a:t>
            </a:r>
            <a:r>
              <a:rPr lang="en-US" altLang="ko-KR" sz="1800" dirty="0" smtClean="0"/>
              <a:t>, </a:t>
            </a:r>
            <a:r>
              <a:rPr lang="ko-KR" altLang="en-US" sz="1800" dirty="0" smtClean="0"/>
              <a:t>혹은 다양한지를 분석하여 그 아동이 자신의 의사표현을 얼마나 자유롭게 할 수 있는 지 평가</a:t>
            </a:r>
            <a:endParaRPr lang="ko-KR" altLang="en-US" sz="1800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</p:nvPr>
        </p:nvGraphicFramePr>
        <p:xfrm>
          <a:off x="304800" y="1428736"/>
          <a:ext cx="8686800" cy="46513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ko-KR" dirty="0" smtClean="0"/>
              <a:t>Fey(1986)</a:t>
            </a:r>
            <a:r>
              <a:rPr lang="ko-KR" altLang="en-US" dirty="0" smtClean="0"/>
              <a:t>의 의사소통기능 분석표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</a:t>
            </a:r>
            <a:r>
              <a:rPr lang="ko-KR" altLang="en-US" dirty="0" smtClean="0"/>
              <a:t>발화수준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82919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ko-KR" altLang="en-US" sz="3400" dirty="0" smtClean="0">
                <a:solidFill>
                  <a:srgbClr val="FF0000"/>
                </a:solidFill>
              </a:rPr>
              <a:t>주장하기</a:t>
            </a:r>
            <a:endParaRPr lang="en-US" altLang="ko-KR" sz="3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>
                <a:solidFill>
                  <a:srgbClr val="0070C0"/>
                </a:solidFill>
              </a:rPr>
              <a:t>1. </a:t>
            </a:r>
            <a:r>
              <a:rPr lang="ko-KR" altLang="en-US" dirty="0" smtClean="0">
                <a:solidFill>
                  <a:srgbClr val="0070C0"/>
                </a:solidFill>
              </a:rPr>
              <a:t>요구하기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dirty="0" smtClean="0">
                <a:solidFill>
                  <a:schemeClr val="tx1"/>
                </a:solidFill>
              </a:rPr>
              <a:t>(1)</a:t>
            </a:r>
            <a:r>
              <a:rPr lang="ko-KR" altLang="en-US" dirty="0" smtClean="0">
                <a:solidFill>
                  <a:schemeClr val="tx1"/>
                </a:solidFill>
              </a:rPr>
              <a:t>정보요구하기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대화상대자에게 새로운 정보를 요구하는 발화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     ex)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이게 뭐야</a:t>
            </a:r>
            <a:r>
              <a:rPr lang="en-US" altLang="ko-KR" dirty="0" smtClean="0">
                <a:solidFill>
                  <a:srgbClr val="0070C0"/>
                </a:solidFill>
              </a:rPr>
              <a:t>?”</a:t>
            </a:r>
          </a:p>
          <a:p>
            <a:pPr>
              <a:buNone/>
            </a:pPr>
            <a:r>
              <a:rPr lang="en-US" altLang="ko-KR" dirty="0" smtClean="0">
                <a:solidFill>
                  <a:srgbClr val="0070C0"/>
                </a:solidFill>
              </a:rPr>
              <a:t> </a:t>
            </a:r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>
                <a:solidFill>
                  <a:srgbClr val="0070C0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(2)</a:t>
            </a:r>
            <a:r>
              <a:rPr lang="ko-KR" altLang="en-US" dirty="0" smtClean="0">
                <a:solidFill>
                  <a:schemeClr val="tx1"/>
                </a:solidFill>
              </a:rPr>
              <a:t>행동요구하기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대화상대자에게 행동을 요구하는 발화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     ex)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빵 줘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olidFill>
                  <a:schemeClr val="tx1"/>
                </a:solidFill>
              </a:rPr>
              <a:t>  (3)</a:t>
            </a:r>
            <a:r>
              <a:rPr lang="ko-KR" altLang="en-US" dirty="0" err="1" smtClean="0">
                <a:solidFill>
                  <a:schemeClr val="tx1"/>
                </a:solidFill>
              </a:rPr>
              <a:t>명료화요구하기</a:t>
            </a:r>
            <a:r>
              <a:rPr lang="ko-KR" altLang="en-US" dirty="0" smtClean="0">
                <a:solidFill>
                  <a:schemeClr val="tx1"/>
                </a:solidFill>
              </a:rPr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이전 발화에 대해 명료화를 요구하는 발화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     ex)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err="1" smtClean="0">
                <a:solidFill>
                  <a:srgbClr val="0070C0"/>
                </a:solidFill>
              </a:rPr>
              <a:t>뭐라구</a:t>
            </a:r>
            <a:r>
              <a:rPr lang="en-US" altLang="ko-KR" dirty="0" smtClean="0">
                <a:solidFill>
                  <a:srgbClr val="0070C0"/>
                </a:solidFill>
              </a:rPr>
              <a:t>?”</a:t>
            </a:r>
          </a:p>
          <a:p>
            <a:pPr>
              <a:buNone/>
            </a:pPr>
            <a:r>
              <a:rPr lang="en-US" altLang="ko-KR" dirty="0" smtClean="0"/>
              <a:t> </a:t>
            </a:r>
          </a:p>
          <a:p>
            <a:pPr>
              <a:buNone/>
            </a:pPr>
            <a:r>
              <a:rPr lang="en-US" altLang="ko-KR" dirty="0" smtClean="0"/>
              <a:t> </a:t>
            </a:r>
            <a:r>
              <a:rPr lang="en-US" altLang="ko-KR" dirty="0" smtClean="0">
                <a:solidFill>
                  <a:srgbClr val="0070C0"/>
                </a:solidFill>
              </a:rPr>
              <a:t> </a:t>
            </a:r>
            <a:r>
              <a:rPr lang="en-US" altLang="ko-KR" dirty="0" smtClean="0">
                <a:solidFill>
                  <a:schemeClr val="tx1"/>
                </a:solidFill>
              </a:rPr>
              <a:t>(4)</a:t>
            </a:r>
            <a:r>
              <a:rPr lang="ko-KR" altLang="en-US" dirty="0" smtClean="0">
                <a:solidFill>
                  <a:schemeClr val="tx1"/>
                </a:solidFill>
              </a:rPr>
              <a:t>관심요구하기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새로운 정보를 추가하지는 않지만 대화상대자             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      </a:t>
            </a:r>
            <a:r>
              <a:rPr lang="ko-KR" altLang="en-US" dirty="0" smtClean="0"/>
              <a:t>에게서 관심 또는 승인을 요구하는 발화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     ex)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봐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잘했지</a:t>
            </a:r>
            <a:r>
              <a:rPr lang="en-US" altLang="ko-KR" dirty="0" smtClean="0">
                <a:solidFill>
                  <a:srgbClr val="0070C0"/>
                </a:solidFill>
              </a:rPr>
              <a:t>?”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ko-KR" altLang="en-US" sz="24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143667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altLang="ko-KR" dirty="0" smtClean="0">
                <a:solidFill>
                  <a:srgbClr val="0070C0"/>
                </a:solidFill>
              </a:rPr>
              <a:t>2. </a:t>
            </a:r>
            <a:r>
              <a:rPr lang="ko-KR" altLang="en-US" dirty="0" smtClean="0">
                <a:solidFill>
                  <a:srgbClr val="0070C0"/>
                </a:solidFill>
              </a:rPr>
              <a:t>주장하기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altLang="ko-KR" dirty="0" smtClean="0">
                <a:solidFill>
                  <a:srgbClr val="0070C0"/>
                </a:solidFill>
              </a:rPr>
              <a:t>  </a:t>
            </a:r>
            <a:r>
              <a:rPr lang="en-US" altLang="ko-KR" dirty="0" smtClean="0">
                <a:solidFill>
                  <a:schemeClr val="tx1"/>
                </a:solidFill>
              </a:rPr>
              <a:t>(1)</a:t>
            </a:r>
            <a:r>
              <a:rPr lang="ko-KR" altLang="en-US" dirty="0" smtClean="0">
                <a:solidFill>
                  <a:schemeClr val="tx1"/>
                </a:solidFill>
              </a:rPr>
              <a:t>언급하기 </a:t>
            </a:r>
            <a:r>
              <a:rPr lang="en-US" altLang="ko-KR" dirty="0" smtClean="0"/>
              <a:t>: </a:t>
            </a:r>
            <a:r>
              <a:rPr lang="ko-KR" altLang="en-US" dirty="0" err="1" smtClean="0"/>
              <a:t>관찰가능한</a:t>
            </a:r>
            <a:r>
              <a:rPr lang="ko-KR" altLang="en-US" dirty="0" smtClean="0"/>
              <a:t> 사물 또는 사건에 대해 확인하거나  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</a:t>
            </a:r>
            <a:r>
              <a:rPr lang="ko-KR" altLang="en-US" dirty="0" smtClean="0"/>
              <a:t>기술하는 발화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ex)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아까</a:t>
            </a:r>
            <a:r>
              <a:rPr lang="en-US" altLang="ko-KR" dirty="0" smtClean="0">
                <a:solidFill>
                  <a:srgbClr val="0070C0"/>
                </a:solidFill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</a:rPr>
              <a:t>밥 먹었어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olidFill>
                  <a:schemeClr val="tx1"/>
                </a:solidFill>
              </a:rPr>
              <a:t>  (2)</a:t>
            </a:r>
            <a:r>
              <a:rPr lang="ko-KR" altLang="en-US" dirty="0" smtClean="0">
                <a:solidFill>
                  <a:schemeClr val="tx1"/>
                </a:solidFill>
              </a:rPr>
              <a:t>진술하기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정신적인 사건이나 상태에 대해 보고 또는 </a:t>
            </a:r>
            <a:r>
              <a:rPr lang="ko-KR" altLang="en-US" dirty="0" err="1" smtClean="0"/>
              <a:t>평가하</a:t>
            </a:r>
            <a:r>
              <a:rPr lang="ko-KR" altLang="en-US" dirty="0" smtClean="0"/>
              <a:t>          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</a:t>
            </a:r>
            <a:r>
              <a:rPr lang="ko-KR" altLang="en-US" dirty="0" smtClean="0"/>
              <a:t>거나  규칙에 대한 진술 혹은 설명 등의 발화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ex)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난 엄마가 좋아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olidFill>
                  <a:schemeClr val="tx1"/>
                </a:solidFill>
              </a:rPr>
              <a:t>  (3)</a:t>
            </a:r>
            <a:r>
              <a:rPr lang="ko-KR" altLang="en-US" dirty="0" smtClean="0">
                <a:solidFill>
                  <a:schemeClr val="tx1"/>
                </a:solidFill>
              </a:rPr>
              <a:t>부정하기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이전 발화를 부인하거나 혹은 주장에 거절을 </a:t>
            </a:r>
            <a:r>
              <a:rPr lang="ko-KR" altLang="en-US" dirty="0" err="1" smtClean="0"/>
              <a:t>나타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</a:t>
            </a:r>
            <a:r>
              <a:rPr lang="ko-KR" altLang="en-US" dirty="0" smtClean="0"/>
              <a:t>내는 </a:t>
            </a:r>
            <a:r>
              <a:rPr lang="en-US" altLang="ko-KR" dirty="0" smtClean="0"/>
              <a:t> </a:t>
            </a:r>
            <a:r>
              <a:rPr lang="ko-KR" altLang="en-US" dirty="0" smtClean="0"/>
              <a:t>언급이나 진술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ex)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그건</a:t>
            </a:r>
            <a:r>
              <a:rPr lang="en-US" altLang="ko-KR" dirty="0" smtClean="0">
                <a:solidFill>
                  <a:srgbClr val="0070C0"/>
                </a:solidFill>
              </a:rPr>
              <a:t> </a:t>
            </a:r>
            <a:r>
              <a:rPr lang="ko-KR" altLang="en-US" dirty="0" smtClean="0">
                <a:solidFill>
                  <a:srgbClr val="0070C0"/>
                </a:solidFill>
              </a:rPr>
              <a:t>안 돼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pPr>
              <a:buNone/>
            </a:pP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altLang="ko-KR" dirty="0" smtClean="0">
                <a:solidFill>
                  <a:srgbClr val="0070C0"/>
                </a:solidFill>
              </a:rPr>
              <a:t>3. </a:t>
            </a:r>
            <a:r>
              <a:rPr lang="ko-KR" altLang="en-US" dirty="0" smtClean="0">
                <a:solidFill>
                  <a:srgbClr val="0070C0"/>
                </a:solidFill>
              </a:rPr>
              <a:t>수행하기</a:t>
            </a:r>
            <a:r>
              <a:rPr lang="en-US" altLang="ko-KR" dirty="0" smtClean="0">
                <a:solidFill>
                  <a:srgbClr val="0070C0"/>
                </a:solidFill>
              </a:rPr>
              <a:t> </a:t>
            </a:r>
            <a:r>
              <a:rPr lang="en-US" altLang="ko-KR" dirty="0" smtClean="0"/>
              <a:t>:</a:t>
            </a:r>
            <a:r>
              <a:rPr lang="en-US" altLang="ko-KR" dirty="0" smtClean="0">
                <a:solidFill>
                  <a:srgbClr val="0070C0"/>
                </a:solidFill>
              </a:rPr>
              <a:t> </a:t>
            </a:r>
            <a:r>
              <a:rPr lang="ko-KR" altLang="en-US" dirty="0" smtClean="0"/>
              <a:t>표현과 동시에 수행되는 요구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농담</a:t>
            </a:r>
            <a:r>
              <a:rPr lang="en-US" altLang="ko-KR" dirty="0" smtClean="0"/>
              <a:t>, </a:t>
            </a:r>
            <a:r>
              <a:rPr lang="ko-KR" altLang="en-US" dirty="0" smtClean="0"/>
              <a:t>놀리기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항의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</a:t>
            </a:r>
            <a:r>
              <a:rPr lang="ko-KR" altLang="en-US" dirty="0" smtClean="0"/>
              <a:t>하기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경고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ex)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조심해</a:t>
            </a:r>
            <a:r>
              <a:rPr lang="en-US" altLang="ko-KR" dirty="0" smtClean="0">
                <a:solidFill>
                  <a:srgbClr val="0070C0"/>
                </a:solidFill>
              </a:rPr>
              <a:t>”, “</a:t>
            </a:r>
            <a:r>
              <a:rPr lang="ko-KR" altLang="en-US" dirty="0" smtClean="0">
                <a:solidFill>
                  <a:srgbClr val="0070C0"/>
                </a:solidFill>
              </a:rPr>
              <a:t>뛰지마</a:t>
            </a:r>
            <a:r>
              <a:rPr lang="en-US" altLang="ko-KR" dirty="0" smtClean="0">
                <a:solidFill>
                  <a:srgbClr val="0070C0"/>
                </a:solidFill>
              </a:rPr>
              <a:t>”, “</a:t>
            </a:r>
            <a:r>
              <a:rPr lang="ko-KR" altLang="en-US" dirty="0" err="1" smtClean="0">
                <a:solidFill>
                  <a:srgbClr val="0070C0"/>
                </a:solidFill>
              </a:rPr>
              <a:t>안한다고</a:t>
            </a:r>
            <a:r>
              <a:rPr lang="ko-KR" altLang="en-US" dirty="0" smtClean="0">
                <a:solidFill>
                  <a:srgbClr val="0070C0"/>
                </a:solidFill>
              </a:rPr>
              <a:t> 했지</a:t>
            </a:r>
            <a:r>
              <a:rPr lang="en-US" altLang="ko-KR" dirty="0" smtClean="0">
                <a:solidFill>
                  <a:srgbClr val="0070C0"/>
                </a:solidFill>
              </a:rPr>
              <a:t>”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85728"/>
            <a:ext cx="8401080" cy="5840435"/>
          </a:xfrm>
        </p:spPr>
        <p:txBody>
          <a:bodyPr>
            <a:normAutofit fontScale="55000" lnSpcReduction="20000"/>
          </a:bodyPr>
          <a:lstStyle/>
          <a:p>
            <a:r>
              <a:rPr lang="ko-KR" altLang="en-US" sz="3600" dirty="0" smtClean="0">
                <a:solidFill>
                  <a:srgbClr val="FF0000"/>
                </a:solidFill>
              </a:rPr>
              <a:t>반응하기</a:t>
            </a:r>
            <a:endParaRPr lang="en-US" altLang="ko-KR" sz="36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solidFill>
                  <a:srgbClr val="0070C0"/>
                </a:solidFill>
              </a:rPr>
              <a:t>(1) </a:t>
            </a:r>
            <a:r>
              <a:rPr lang="ko-KR" altLang="en-US" dirty="0" smtClean="0">
                <a:solidFill>
                  <a:srgbClr val="0070C0"/>
                </a:solidFill>
              </a:rPr>
              <a:t>정보요구하기에 대한 반응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대화상대자의 요구에 정보를 제공하려는 시도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                              ex) “</a:t>
            </a:r>
            <a:r>
              <a:rPr lang="ko-KR" altLang="en-US" dirty="0" smtClean="0"/>
              <a:t>이게 뭐야</a:t>
            </a:r>
            <a:r>
              <a:rPr lang="en-US" altLang="ko-KR" dirty="0" smtClean="0"/>
              <a:t>?” –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빵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pPr>
              <a:buNone/>
            </a:pPr>
            <a:r>
              <a:rPr lang="en-US" altLang="ko-KR" dirty="0" smtClean="0"/>
              <a:t>   </a:t>
            </a:r>
          </a:p>
          <a:p>
            <a:pPr>
              <a:buNone/>
            </a:pPr>
            <a:r>
              <a:rPr lang="en-US" altLang="ko-KR" dirty="0" smtClean="0">
                <a:solidFill>
                  <a:srgbClr val="0070C0"/>
                </a:solidFill>
              </a:rPr>
              <a:t>   (2) </a:t>
            </a:r>
            <a:r>
              <a:rPr lang="ko-KR" altLang="en-US" dirty="0" smtClean="0">
                <a:solidFill>
                  <a:srgbClr val="0070C0"/>
                </a:solidFill>
              </a:rPr>
              <a:t>행위요구하기에 대한 반응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대화상대자가 요구한 행동을 수행할  때 나타나는              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                             </a:t>
            </a:r>
            <a:r>
              <a:rPr lang="ko-KR" altLang="en-US" dirty="0" smtClean="0"/>
              <a:t>동반발화 혹은 그 행위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                              ex) “</a:t>
            </a:r>
            <a:r>
              <a:rPr lang="ko-KR" altLang="en-US" dirty="0" smtClean="0"/>
              <a:t>책 갖다 줘</a:t>
            </a:r>
            <a:r>
              <a:rPr lang="en-US" altLang="ko-KR" dirty="0" smtClean="0"/>
              <a:t>” –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여기 있어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solidFill>
                  <a:srgbClr val="0070C0"/>
                </a:solidFill>
              </a:rPr>
              <a:t>(3) </a:t>
            </a:r>
            <a:r>
              <a:rPr lang="ko-KR" altLang="en-US" dirty="0" smtClean="0">
                <a:solidFill>
                  <a:srgbClr val="0070C0"/>
                </a:solidFill>
              </a:rPr>
              <a:t>명료화 요구하기에 대한 반응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대화상대자의 </a:t>
            </a:r>
            <a:r>
              <a:rPr lang="ko-KR" altLang="en-US" dirty="0" err="1" smtClean="0"/>
              <a:t>명료화요구에</a:t>
            </a:r>
            <a:r>
              <a:rPr lang="ko-KR" altLang="en-US" dirty="0" smtClean="0"/>
              <a:t> 뒤따르는 반복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                                  </a:t>
            </a:r>
            <a:r>
              <a:rPr lang="ko-KR" altLang="en-US" dirty="0" smtClean="0"/>
              <a:t>혹은 이전발화의 명료화 시도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                                  ex) “</a:t>
            </a:r>
            <a:r>
              <a:rPr lang="ko-KR" altLang="en-US" dirty="0" smtClean="0"/>
              <a:t>공</a:t>
            </a:r>
            <a:r>
              <a:rPr lang="en-US" altLang="ko-KR" dirty="0" smtClean="0"/>
              <a:t> </a:t>
            </a:r>
            <a:r>
              <a:rPr lang="ko-KR" altLang="en-US" dirty="0" smtClean="0"/>
              <a:t>줘</a:t>
            </a:r>
            <a:r>
              <a:rPr lang="en-US" altLang="ko-KR" dirty="0" smtClean="0"/>
              <a:t>” – “</a:t>
            </a:r>
            <a:r>
              <a:rPr lang="ko-KR" altLang="en-US" dirty="0" err="1" smtClean="0"/>
              <a:t>뭐라구</a:t>
            </a:r>
            <a:r>
              <a:rPr lang="en-US" altLang="ko-KR" dirty="0" smtClean="0"/>
              <a:t>?” –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공 </a:t>
            </a:r>
            <a:r>
              <a:rPr lang="ko-KR" altLang="en-US" dirty="0" err="1" smtClean="0">
                <a:solidFill>
                  <a:srgbClr val="0070C0"/>
                </a:solidFill>
              </a:rPr>
              <a:t>달라구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>
                <a:solidFill>
                  <a:srgbClr val="0070C0"/>
                </a:solidFill>
              </a:rPr>
              <a:t>   (4) </a:t>
            </a:r>
            <a:r>
              <a:rPr lang="ko-KR" altLang="en-US" dirty="0" smtClean="0">
                <a:solidFill>
                  <a:srgbClr val="0070C0"/>
                </a:solidFill>
              </a:rPr>
              <a:t>관심요구하기에 대한 반응 </a:t>
            </a:r>
            <a:r>
              <a:rPr lang="en-US" altLang="ko-KR" dirty="0" smtClean="0"/>
              <a:t>: </a:t>
            </a:r>
            <a:r>
              <a:rPr lang="ko-KR" altLang="en-US" dirty="0" smtClean="0"/>
              <a:t>대화상대자의 승인 또는 관심 요구하기에 대                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                              </a:t>
            </a:r>
            <a:r>
              <a:rPr lang="ko-KR" altLang="en-US" dirty="0" smtClean="0"/>
              <a:t>한 반응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                               ex) “</a:t>
            </a:r>
            <a:r>
              <a:rPr lang="ko-KR" altLang="en-US" dirty="0" smtClean="0"/>
              <a:t>나</a:t>
            </a:r>
            <a:r>
              <a:rPr lang="en-US" altLang="ko-KR" dirty="0" smtClean="0"/>
              <a:t> </a:t>
            </a:r>
            <a:r>
              <a:rPr lang="ko-KR" altLang="en-US" dirty="0" smtClean="0"/>
              <a:t>잘했지</a:t>
            </a:r>
            <a:r>
              <a:rPr lang="en-US" altLang="ko-KR" dirty="0" smtClean="0"/>
              <a:t>?” –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응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pPr>
              <a:buNone/>
            </a:pP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</a:t>
            </a:r>
            <a:r>
              <a:rPr lang="en-US" altLang="ko-KR" dirty="0" smtClean="0">
                <a:solidFill>
                  <a:srgbClr val="0070C0"/>
                </a:solidFill>
              </a:rPr>
              <a:t>(5) </a:t>
            </a:r>
            <a:r>
              <a:rPr lang="ko-KR" altLang="en-US" dirty="0" smtClean="0">
                <a:solidFill>
                  <a:srgbClr val="0070C0"/>
                </a:solidFill>
              </a:rPr>
              <a:t>주장하기와 수행하기에 대한 반응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이전발화에 단순한 승인 혹은 동의</a:t>
            </a:r>
            <a:r>
              <a:rPr lang="en-US" altLang="ko-KR" dirty="0" smtClean="0"/>
              <a:t>(</a:t>
            </a:r>
            <a:r>
              <a:rPr lang="ko-KR" altLang="en-US" dirty="0" smtClean="0"/>
              <a:t>새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                                            </a:t>
            </a:r>
            <a:r>
              <a:rPr lang="ko-KR" altLang="en-US" dirty="0" err="1" smtClean="0"/>
              <a:t>로운</a:t>
            </a:r>
            <a:r>
              <a:rPr lang="ko-KR" altLang="en-US" dirty="0" smtClean="0"/>
              <a:t> 정보를 추가하지는 않음</a:t>
            </a:r>
            <a:r>
              <a:rPr lang="en-US" altLang="ko-KR" dirty="0" smtClean="0"/>
              <a:t>)</a:t>
            </a:r>
          </a:p>
          <a:p>
            <a:pPr>
              <a:buNone/>
            </a:pPr>
            <a:r>
              <a:rPr lang="en-US" altLang="ko-KR" dirty="0" smtClean="0"/>
              <a:t>                                                                       ex)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응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알아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그렇지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ko-KR" altLang="en-US" sz="2400" dirty="0" smtClean="0">
                <a:solidFill>
                  <a:srgbClr val="FF0000"/>
                </a:solidFill>
              </a:rPr>
              <a:t>기타</a:t>
            </a:r>
            <a:endParaRPr lang="en-US" altLang="ko-KR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altLang="ko-KR" sz="2400" dirty="0" smtClean="0"/>
              <a:t>    </a:t>
            </a:r>
            <a:r>
              <a:rPr lang="en-US" altLang="ko-KR" sz="2400" dirty="0" smtClean="0">
                <a:solidFill>
                  <a:srgbClr val="0070C0"/>
                </a:solidFill>
              </a:rPr>
              <a:t>(1) </a:t>
            </a:r>
            <a:r>
              <a:rPr lang="ko-KR" altLang="en-US" sz="2400" dirty="0" smtClean="0">
                <a:solidFill>
                  <a:srgbClr val="0070C0"/>
                </a:solidFill>
              </a:rPr>
              <a:t>모방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억양패턴을 포함하여 이전 발화의 전부 혹은                     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                  </a:t>
            </a:r>
            <a:r>
              <a:rPr lang="ko-KR" altLang="en-US" sz="2400" dirty="0" smtClean="0"/>
              <a:t>일부를 반복하는 발화</a:t>
            </a:r>
            <a:endParaRPr lang="en-US" altLang="ko-KR" sz="2400" dirty="0" smtClean="0"/>
          </a:p>
          <a:p>
            <a:pPr>
              <a:buNone/>
            </a:pPr>
            <a:r>
              <a:rPr lang="en-US" altLang="ko-KR" sz="2400" dirty="0" smtClean="0"/>
              <a:t>   </a:t>
            </a:r>
          </a:p>
          <a:p>
            <a:pPr>
              <a:buNone/>
            </a:pPr>
            <a:r>
              <a:rPr lang="en-US" altLang="ko-KR" sz="2400" dirty="0" smtClean="0"/>
              <a:t>    </a:t>
            </a:r>
            <a:r>
              <a:rPr lang="en-US" altLang="ko-KR" sz="2400" dirty="0" smtClean="0">
                <a:solidFill>
                  <a:srgbClr val="0070C0"/>
                </a:solidFill>
              </a:rPr>
              <a:t>(2) </a:t>
            </a:r>
            <a:r>
              <a:rPr lang="ko-KR" altLang="en-US" sz="2400" dirty="0" smtClean="0">
                <a:solidFill>
                  <a:srgbClr val="0070C0"/>
                </a:solidFill>
              </a:rPr>
              <a:t>기타 </a:t>
            </a:r>
            <a:r>
              <a:rPr lang="en-US" altLang="ko-KR" sz="2400" dirty="0" smtClean="0"/>
              <a:t>: </a:t>
            </a:r>
            <a:r>
              <a:rPr lang="ko-KR" altLang="en-US" sz="2400" dirty="0" smtClean="0"/>
              <a:t>위의 범주에 명확하게 들어맞지 않는 발화</a:t>
            </a:r>
            <a:endParaRPr lang="en-US" altLang="ko-KR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ko-KR" dirty="0" smtClean="0"/>
              <a:t>Fey(1986)</a:t>
            </a:r>
            <a:r>
              <a:rPr lang="ko-KR" altLang="en-US" dirty="0" smtClean="0"/>
              <a:t>의 의사소통기능 분석표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 smtClean="0"/>
              <a:t>(</a:t>
            </a:r>
            <a:r>
              <a:rPr lang="ko-KR" altLang="en-US" dirty="0" smtClean="0"/>
              <a:t>담화수준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457200" y="1714490"/>
          <a:ext cx="8401080" cy="47149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21037"/>
                <a:gridCol w="6680043"/>
              </a:tblGrid>
              <a:tr h="942981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담화수준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9429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주제개시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이전발화를  따르지 않거나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이전발화에서 온 정보와  관련되지 않은  </a:t>
                      </a:r>
                      <a:r>
                        <a:rPr lang="ko-KR" altLang="en-US" smtClean="0"/>
                        <a:t>새로운  정보를  </a:t>
                      </a:r>
                      <a:r>
                        <a:rPr lang="ko-KR" altLang="en-US" dirty="0" smtClean="0"/>
                        <a:t>소개하는  발화</a:t>
                      </a:r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9429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주제유지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이전발화와  관련되고  화자의 의미를 충족시키나</a:t>
                      </a:r>
                      <a:r>
                        <a:rPr lang="en-US" altLang="ko-KR" dirty="0" smtClean="0"/>
                        <a:t>, </a:t>
                      </a:r>
                      <a:r>
                        <a:rPr lang="ko-KR" altLang="en-US" dirty="0" smtClean="0"/>
                        <a:t>새로운  정보를  추가하지는  않는  발화</a:t>
                      </a:r>
                      <a:endParaRPr lang="en-US" altLang="ko-KR" dirty="0" smtClean="0"/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9429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주제확장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이전발화와  관련되고  새로운  의미적 세부사항을  첨가하거나 다른  관련된 주제로  적절하여 변화시켜 확립된 주제를 확장시키는 발화</a:t>
                      </a:r>
                      <a:endParaRPr lang="ko-KR" altLang="en-US" dirty="0"/>
                    </a:p>
                  </a:txBody>
                  <a:tcPr/>
                </a:tc>
              </a:tr>
              <a:tr h="94298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주제확장</a:t>
                      </a:r>
                      <a:r>
                        <a:rPr lang="en-US" altLang="ko-KR" dirty="0" smtClean="0"/>
                        <a:t>-</a:t>
                      </a:r>
                      <a:r>
                        <a:rPr lang="ko-KR" altLang="en-US" dirty="0" smtClean="0"/>
                        <a:t>이탈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이전발화의  어떤 측면으로  약간은  관련이 있으나  적절한  방법으로  주제를  확장시키는 것 같지는 않은  발화 </a:t>
                      </a:r>
                    </a:p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ko-KR" sz="7200" dirty="0" smtClean="0"/>
              <a:t>Dore</a:t>
            </a:r>
            <a:endParaRPr lang="ko-KR" alt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o-KR" altLang="en-US" dirty="0" smtClean="0"/>
              <a:t>초기 구어 기능</a:t>
            </a:r>
            <a:r>
              <a:rPr lang="en-US" altLang="ko-KR" dirty="0" smtClean="0"/>
              <a:t>(PSA) </a:t>
            </a:r>
            <a:r>
              <a:rPr lang="ko-KR" altLang="en-US" dirty="0" smtClean="0"/>
              <a:t>표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1400" dirty="0" smtClean="0"/>
              <a:t>* Dore(1984)</a:t>
            </a:r>
            <a:r>
              <a:rPr lang="ko-KR" altLang="en-US" sz="1400" dirty="0" smtClean="0"/>
              <a:t>의 </a:t>
            </a:r>
            <a:r>
              <a:rPr lang="en-US" altLang="ko-KR" sz="1400" dirty="0" smtClean="0"/>
              <a:t>Conversational Analysis</a:t>
            </a:r>
            <a:r>
              <a:rPr lang="ko-KR" altLang="en-US" sz="1400" dirty="0" smtClean="0"/>
              <a:t>를 기초로 함</a:t>
            </a:r>
            <a:r>
              <a:rPr lang="en-US" altLang="ko-KR" sz="1400" dirty="0" smtClean="0"/>
              <a:t>.</a:t>
            </a:r>
            <a:endParaRPr lang="ko-KR" altLang="en-US" sz="1400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4246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95600"/>
                <a:gridCol w="2895600"/>
                <a:gridCol w="2895600"/>
              </a:tblGrid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기능</a:t>
                      </a:r>
                      <a:endParaRPr lang="ko-KR" altLang="en-US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문장번호</a:t>
                      </a:r>
                      <a:endParaRPr lang="ko-KR" altLang="en-US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빈도</a:t>
                      </a:r>
                      <a:r>
                        <a:rPr lang="en-US" altLang="ko-KR" dirty="0" smtClean="0"/>
                        <a:t>(%)</a:t>
                      </a:r>
                      <a:endParaRPr lang="ko-KR" altLang="en-US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명명</a:t>
                      </a:r>
                      <a:r>
                        <a:rPr lang="en-US" altLang="ko-KR" dirty="0" smtClean="0"/>
                        <a:t>(labeling)</a:t>
                      </a:r>
                      <a:endParaRPr lang="ko-KR" altLang="en-US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반복</a:t>
                      </a:r>
                      <a:r>
                        <a:rPr lang="en-US" altLang="ko-KR" dirty="0" smtClean="0"/>
                        <a:t>(repeating)</a:t>
                      </a:r>
                      <a:endParaRPr lang="ko-KR" altLang="en-US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대답</a:t>
                      </a:r>
                      <a:r>
                        <a:rPr lang="en-US" altLang="ko-KR" dirty="0" smtClean="0"/>
                        <a:t>(answering)</a:t>
                      </a:r>
                      <a:endParaRPr lang="ko-KR" altLang="en-US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행동요구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(requesting action)</a:t>
                      </a:r>
                      <a:endParaRPr lang="ko-KR" altLang="en-US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96520" marR="96520"/>
                </a:tc>
              </a:tr>
              <a:tr h="33179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대답요구</a:t>
                      </a:r>
                      <a:endParaRPr lang="en-US" altLang="ko-KR" dirty="0" smtClean="0"/>
                    </a:p>
                    <a:p>
                      <a:pPr latinLnBrk="1"/>
                      <a:r>
                        <a:rPr lang="en-US" altLang="ko-KR" dirty="0" smtClean="0"/>
                        <a:t>(requesting</a:t>
                      </a:r>
                      <a:r>
                        <a:rPr lang="en-US" altLang="ko-KR" baseline="0" dirty="0" smtClean="0"/>
                        <a:t> answer)</a:t>
                      </a:r>
                      <a:endParaRPr lang="ko-KR" altLang="en-US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부르기</a:t>
                      </a:r>
                      <a:r>
                        <a:rPr lang="en-US" altLang="ko-KR" dirty="0" smtClean="0"/>
                        <a:t>(calling)</a:t>
                      </a:r>
                      <a:endParaRPr lang="ko-KR" altLang="en-US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인사</a:t>
                      </a:r>
                      <a:r>
                        <a:rPr lang="en-US" altLang="ko-KR" dirty="0" smtClean="0"/>
                        <a:t>(greeting)</a:t>
                      </a:r>
                      <a:endParaRPr lang="ko-KR" altLang="en-US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저항</a:t>
                      </a:r>
                      <a:r>
                        <a:rPr lang="en-US" altLang="ko-KR" dirty="0" smtClean="0"/>
                        <a:t>(protesting)</a:t>
                      </a:r>
                      <a:endParaRPr lang="ko-KR" altLang="en-US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96520" marR="96520"/>
                </a:tc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dirty="0" smtClean="0"/>
                        <a:t>연습</a:t>
                      </a:r>
                      <a:r>
                        <a:rPr lang="en-US" altLang="ko-KR" dirty="0" smtClean="0"/>
                        <a:t>(practicing)</a:t>
                      </a:r>
                      <a:endParaRPr lang="ko-KR" altLang="en-US" dirty="0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 marL="96520" marR="96520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marL="96520" marR="965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o-KR" altLang="en-US" sz="3200" dirty="0" smtClean="0"/>
              <a:t>초기 구어기능 분석</a:t>
            </a:r>
            <a:r>
              <a:rPr lang="en-US" altLang="ko-KR" sz="3200" dirty="0" smtClean="0"/>
              <a:t>(Primitive Speech Acts)</a:t>
            </a:r>
            <a:r>
              <a:rPr lang="ko-KR" altLang="en-US" sz="3200" dirty="0" smtClean="0"/>
              <a:t> </a:t>
            </a:r>
            <a:r>
              <a:rPr lang="en-US" altLang="ko-KR" sz="3200" dirty="0" smtClean="0"/>
              <a:t/>
            </a:r>
            <a:br>
              <a:rPr lang="en-US" altLang="ko-KR" sz="3200" dirty="0" smtClean="0"/>
            </a:br>
            <a:r>
              <a:rPr lang="en-US" altLang="ko-KR" sz="3200" dirty="0" smtClean="0"/>
              <a:t>(</a:t>
            </a:r>
            <a:r>
              <a:rPr lang="ko-KR" altLang="en-US" sz="3200" dirty="0" smtClean="0"/>
              <a:t>의사소통의도가 제한적인 아동</a:t>
            </a:r>
            <a:r>
              <a:rPr lang="en-US" altLang="ko-KR" sz="3200" dirty="0" smtClean="0"/>
              <a:t>)</a:t>
            </a:r>
            <a:endParaRPr lang="ko-KR" altLang="en-US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30383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ko-KR" altLang="en-US" dirty="0" smtClean="0">
                <a:solidFill>
                  <a:srgbClr val="0070C0"/>
                </a:solidFill>
              </a:rPr>
              <a:t>명명</a:t>
            </a:r>
            <a:r>
              <a:rPr lang="en-US" altLang="ko-KR" dirty="0" smtClean="0">
                <a:solidFill>
                  <a:srgbClr val="0070C0"/>
                </a:solidFill>
              </a:rPr>
              <a:t>(labeling)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아동이</a:t>
            </a:r>
            <a:r>
              <a:rPr lang="en-US" altLang="ko-KR" dirty="0" smtClean="0"/>
              <a:t> </a:t>
            </a:r>
            <a:r>
              <a:rPr lang="ko-KR" altLang="en-US" dirty="0" smtClean="0"/>
              <a:t>현재 조작하거나 감지하고 있는 사물 의 이름을                 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 </a:t>
            </a:r>
            <a:r>
              <a:rPr lang="ko-KR" altLang="en-US" dirty="0" smtClean="0"/>
              <a:t>댄다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                        ex) </a:t>
            </a:r>
            <a:r>
              <a:rPr lang="ko-KR" altLang="en-US" dirty="0" smtClean="0"/>
              <a:t>자동차를 가리키며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자동차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pPr>
              <a:buNone/>
            </a:pP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ko-KR" altLang="en-US" dirty="0" smtClean="0">
                <a:solidFill>
                  <a:srgbClr val="0070C0"/>
                </a:solidFill>
              </a:rPr>
              <a:t>반복</a:t>
            </a:r>
            <a:r>
              <a:rPr lang="en-US" altLang="ko-KR" dirty="0" smtClean="0">
                <a:solidFill>
                  <a:srgbClr val="0070C0"/>
                </a:solidFill>
              </a:rPr>
              <a:t>(repeating)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상대방 말의 일부 또는 전부를 </a:t>
            </a:r>
            <a:r>
              <a:rPr lang="ko-KR" altLang="en-US" dirty="0" err="1" smtClean="0"/>
              <a:t>따라한다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                           ex) </a:t>
            </a:r>
            <a:r>
              <a:rPr lang="ko-KR" altLang="en-US" dirty="0" smtClean="0"/>
              <a:t>어른이 </a:t>
            </a:r>
            <a:r>
              <a:rPr lang="en-US" altLang="ko-KR" dirty="0" smtClean="0"/>
              <a:t>‘</a:t>
            </a:r>
            <a:r>
              <a:rPr lang="ko-KR" altLang="en-US" dirty="0" err="1" smtClean="0"/>
              <a:t>빨간모자</a:t>
            </a:r>
            <a:r>
              <a:rPr lang="en-US" altLang="ko-KR" dirty="0" smtClean="0"/>
              <a:t>’ -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모자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pPr>
              <a:buNone/>
            </a:pP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ko-KR" altLang="en-US" dirty="0" smtClean="0">
                <a:solidFill>
                  <a:srgbClr val="0070C0"/>
                </a:solidFill>
              </a:rPr>
              <a:t>대답</a:t>
            </a:r>
            <a:r>
              <a:rPr lang="en-US" altLang="ko-KR" dirty="0" smtClean="0">
                <a:solidFill>
                  <a:srgbClr val="0070C0"/>
                </a:solidFill>
              </a:rPr>
              <a:t>(answering)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상대방의 질문에 대답한다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                            ex) ‘</a:t>
            </a:r>
            <a:r>
              <a:rPr lang="ko-KR" altLang="en-US" dirty="0" err="1" smtClean="0"/>
              <a:t>몇살이야</a:t>
            </a:r>
            <a:r>
              <a:rPr lang="en-US" altLang="ko-KR" dirty="0" smtClean="0"/>
              <a:t>?’ –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err="1" smtClean="0">
                <a:solidFill>
                  <a:srgbClr val="0070C0"/>
                </a:solidFill>
              </a:rPr>
              <a:t>세살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</a:p>
          <a:p>
            <a:pPr>
              <a:buNone/>
            </a:pP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ko-KR" altLang="en-US" dirty="0" smtClean="0">
                <a:solidFill>
                  <a:srgbClr val="0070C0"/>
                </a:solidFill>
              </a:rPr>
              <a:t>행동요구</a:t>
            </a:r>
            <a:r>
              <a:rPr lang="en-US" altLang="ko-KR" dirty="0" smtClean="0">
                <a:solidFill>
                  <a:srgbClr val="0070C0"/>
                </a:solidFill>
              </a:rPr>
              <a:t>(requesting action)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상대방이</a:t>
            </a:r>
            <a:r>
              <a:rPr lang="en-US" altLang="ko-KR" dirty="0" smtClean="0"/>
              <a:t> </a:t>
            </a:r>
            <a:r>
              <a:rPr lang="ko-KR" altLang="en-US" dirty="0" smtClean="0"/>
              <a:t>어떤 행동을 취하도록 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                                               ex)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과자 주세요</a:t>
            </a:r>
            <a:r>
              <a:rPr lang="en-US" altLang="ko-KR" dirty="0" smtClean="0">
                <a:solidFill>
                  <a:srgbClr val="0070C0"/>
                </a:solidFill>
              </a:rPr>
              <a:t>.”</a:t>
            </a:r>
          </a:p>
          <a:p>
            <a:pPr>
              <a:buNone/>
            </a:pP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ko-KR" altLang="en-US" dirty="0" smtClean="0">
                <a:solidFill>
                  <a:srgbClr val="0070C0"/>
                </a:solidFill>
              </a:rPr>
              <a:t>대답요구</a:t>
            </a:r>
            <a:r>
              <a:rPr lang="en-US" altLang="ko-KR" dirty="0" smtClean="0">
                <a:solidFill>
                  <a:srgbClr val="0070C0"/>
                </a:solidFill>
              </a:rPr>
              <a:t>(requesting answer)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상대방의</a:t>
            </a:r>
            <a:r>
              <a:rPr lang="en-US" altLang="ko-KR" dirty="0" smtClean="0"/>
              <a:t> </a:t>
            </a:r>
            <a:r>
              <a:rPr lang="ko-KR" altLang="en-US" dirty="0" smtClean="0"/>
              <a:t>대답을 유도한다</a:t>
            </a:r>
            <a:r>
              <a:rPr lang="en-US" altLang="ko-KR" dirty="0" smtClean="0"/>
              <a:t>.</a:t>
            </a:r>
          </a:p>
          <a:p>
            <a:pPr>
              <a:buNone/>
            </a:pPr>
            <a:r>
              <a:rPr lang="en-US" altLang="ko-KR" dirty="0" smtClean="0"/>
              <a:t>                                                    ex) </a:t>
            </a:r>
            <a:r>
              <a:rPr lang="ko-KR" altLang="en-US" dirty="0" smtClean="0"/>
              <a:t>공을 들어올리며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공</a:t>
            </a:r>
            <a:r>
              <a:rPr lang="en-US" altLang="ko-KR" dirty="0" smtClean="0">
                <a:solidFill>
                  <a:srgbClr val="0070C0"/>
                </a:solidFill>
              </a:rPr>
              <a:t>?”</a:t>
            </a:r>
          </a:p>
          <a:p>
            <a:pPr>
              <a:buNone/>
            </a:pP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571472" y="928670"/>
            <a:ext cx="800105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2000" dirty="0" smtClean="0">
                <a:solidFill>
                  <a:srgbClr val="0070C0"/>
                </a:solidFill>
              </a:rPr>
              <a:t>부르기</a:t>
            </a:r>
            <a:r>
              <a:rPr lang="en-US" altLang="ko-KR" sz="2000" dirty="0" smtClean="0">
                <a:solidFill>
                  <a:srgbClr val="0070C0"/>
                </a:solidFill>
              </a:rPr>
              <a:t>(calling)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상대방의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주의를 끌기 위한 말이나 음운 패턴</a:t>
            </a:r>
            <a:endParaRPr lang="en-US" altLang="ko-KR" sz="2000" dirty="0" smtClean="0"/>
          </a:p>
          <a:p>
            <a:r>
              <a:rPr lang="en-US" altLang="ko-KR" sz="2000" dirty="0" smtClean="0"/>
              <a:t>                             ex) </a:t>
            </a:r>
            <a:r>
              <a:rPr lang="ko-KR" altLang="en-US" sz="2000" dirty="0" smtClean="0"/>
              <a:t>장난감을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가리키며 </a:t>
            </a:r>
            <a:r>
              <a:rPr lang="en-US" altLang="ko-KR" sz="2000" dirty="0" smtClean="0">
                <a:solidFill>
                  <a:srgbClr val="0070C0"/>
                </a:solidFill>
              </a:rPr>
              <a:t>“</a:t>
            </a:r>
            <a:r>
              <a:rPr lang="ko-KR" altLang="en-US" sz="2000" dirty="0" smtClean="0">
                <a:solidFill>
                  <a:srgbClr val="0070C0"/>
                </a:solidFill>
              </a:rPr>
              <a:t>엄마</a:t>
            </a:r>
            <a:r>
              <a:rPr lang="en-US" altLang="ko-KR" sz="2000" dirty="0" smtClean="0">
                <a:solidFill>
                  <a:srgbClr val="0070C0"/>
                </a:solidFill>
              </a:rPr>
              <a:t>”</a:t>
            </a:r>
            <a:r>
              <a:rPr lang="en-US" altLang="ko-KR" sz="2000" dirty="0" smtClean="0"/>
              <a:t> – </a:t>
            </a:r>
            <a:r>
              <a:rPr lang="ko-KR" altLang="en-US" sz="2000" dirty="0" smtClean="0"/>
              <a:t>엄마가  다가오게 함</a:t>
            </a:r>
            <a:r>
              <a:rPr lang="en-US" altLang="ko-KR" sz="2000" dirty="0" smtClean="0"/>
              <a:t>.</a:t>
            </a:r>
          </a:p>
          <a:p>
            <a:endParaRPr lang="en-US" altLang="ko-KR" sz="2000" dirty="0" smtClean="0">
              <a:solidFill>
                <a:srgbClr val="0070C0"/>
              </a:solidFill>
            </a:endParaRPr>
          </a:p>
          <a:p>
            <a:r>
              <a:rPr lang="ko-KR" altLang="en-US" sz="2000" dirty="0" smtClean="0">
                <a:solidFill>
                  <a:srgbClr val="0070C0"/>
                </a:solidFill>
              </a:rPr>
              <a:t>인사</a:t>
            </a:r>
            <a:r>
              <a:rPr lang="en-US" altLang="ko-KR" sz="2000" dirty="0" smtClean="0">
                <a:solidFill>
                  <a:srgbClr val="0070C0"/>
                </a:solidFill>
              </a:rPr>
              <a:t>(greeting) </a:t>
            </a:r>
            <a:r>
              <a:rPr lang="en-US" altLang="ko-KR" sz="2000" dirty="0" smtClean="0"/>
              <a:t>: </a:t>
            </a:r>
            <a:r>
              <a:rPr lang="ko-KR" altLang="en-US" sz="2000" dirty="0" smtClean="0"/>
              <a:t>상대방에게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자신의 도착이나</a:t>
            </a:r>
            <a:r>
              <a:rPr lang="en-US" altLang="ko-KR" sz="2000" dirty="0" smtClean="0"/>
              <a:t>(ex : </a:t>
            </a:r>
            <a:r>
              <a:rPr lang="en-US" altLang="ko-KR" sz="2000" dirty="0" smtClean="0">
                <a:solidFill>
                  <a:srgbClr val="0070C0"/>
                </a:solidFill>
              </a:rPr>
              <a:t>“</a:t>
            </a:r>
            <a:r>
              <a:rPr lang="ko-KR" altLang="en-US" sz="2000" dirty="0" smtClean="0">
                <a:solidFill>
                  <a:srgbClr val="0070C0"/>
                </a:solidFill>
              </a:rPr>
              <a:t>안녕</a:t>
            </a:r>
            <a:r>
              <a:rPr lang="en-US" altLang="ko-KR" sz="2000" dirty="0" smtClean="0">
                <a:solidFill>
                  <a:srgbClr val="0070C0"/>
                </a:solidFill>
              </a:rPr>
              <a:t>”</a:t>
            </a:r>
            <a:r>
              <a:rPr lang="en-US" altLang="ko-KR" sz="2000" dirty="0" smtClean="0"/>
              <a:t>),  </a:t>
            </a:r>
            <a:r>
              <a:rPr lang="ko-KR" altLang="en-US" sz="2000" dirty="0" smtClean="0"/>
              <a:t>출발</a:t>
            </a:r>
            <a:r>
              <a:rPr lang="en-US" altLang="ko-KR" sz="2000" dirty="0" smtClean="0"/>
              <a:t>(ex : </a:t>
            </a:r>
            <a:r>
              <a:rPr lang="en-US" altLang="ko-KR" sz="2000" dirty="0" smtClean="0">
                <a:solidFill>
                  <a:srgbClr val="0070C0"/>
                </a:solidFill>
              </a:rPr>
              <a:t>“</a:t>
            </a:r>
            <a:r>
              <a:rPr lang="ko-KR" altLang="en-US" sz="2000" dirty="0" err="1" smtClean="0">
                <a:solidFill>
                  <a:srgbClr val="0070C0"/>
                </a:solidFill>
              </a:rPr>
              <a:t>빠</a:t>
            </a:r>
            <a:r>
              <a:rPr lang="ko-KR" altLang="en-US" sz="2000" dirty="0" smtClean="0">
                <a:solidFill>
                  <a:srgbClr val="0070C0"/>
                </a:solidFill>
              </a:rPr>
              <a:t>                        </a:t>
            </a:r>
            <a:endParaRPr lang="en-US" altLang="ko-KR" sz="2000" dirty="0" smtClean="0">
              <a:solidFill>
                <a:srgbClr val="0070C0"/>
              </a:solidFill>
            </a:endParaRPr>
          </a:p>
          <a:p>
            <a:r>
              <a:rPr lang="en-US" altLang="ko-KR" sz="2000" dirty="0" smtClean="0">
                <a:solidFill>
                  <a:srgbClr val="0070C0"/>
                </a:solidFill>
              </a:rPr>
              <a:t>                            </a:t>
            </a:r>
            <a:r>
              <a:rPr lang="ko-KR" altLang="en-US" sz="2000" dirty="0" err="1" smtClean="0">
                <a:solidFill>
                  <a:srgbClr val="0070C0"/>
                </a:solidFill>
              </a:rPr>
              <a:t>이빠이</a:t>
            </a:r>
            <a:r>
              <a:rPr lang="en-US" altLang="ko-KR" sz="2000" dirty="0" smtClean="0">
                <a:solidFill>
                  <a:srgbClr val="0070C0"/>
                </a:solidFill>
              </a:rPr>
              <a:t>”)</a:t>
            </a:r>
            <a:r>
              <a:rPr lang="ko-KR" altLang="en-US" sz="2000" dirty="0" smtClean="0"/>
              <a:t>을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알린다</a:t>
            </a:r>
            <a:r>
              <a:rPr lang="en-US" altLang="ko-KR" sz="2000" dirty="0" smtClean="0"/>
              <a:t>.</a:t>
            </a:r>
          </a:p>
          <a:p>
            <a:endParaRPr lang="en-US" altLang="ko-KR" sz="2000" dirty="0">
              <a:solidFill>
                <a:srgbClr val="0070C0"/>
              </a:solidFill>
            </a:endParaRPr>
          </a:p>
          <a:p>
            <a:r>
              <a:rPr lang="ko-KR" altLang="en-US" sz="2000" dirty="0" smtClean="0">
                <a:solidFill>
                  <a:srgbClr val="0070C0"/>
                </a:solidFill>
              </a:rPr>
              <a:t>저항</a:t>
            </a:r>
            <a:r>
              <a:rPr lang="en-US" altLang="ko-KR" sz="2000" dirty="0" smtClean="0">
                <a:solidFill>
                  <a:srgbClr val="0070C0"/>
                </a:solidFill>
              </a:rPr>
              <a:t>(protecting)</a:t>
            </a:r>
            <a:r>
              <a:rPr lang="en-US" altLang="ko-KR" sz="2000" dirty="0" smtClean="0"/>
              <a:t> : </a:t>
            </a:r>
            <a:r>
              <a:rPr lang="ko-KR" altLang="en-US" sz="2000" dirty="0" smtClean="0"/>
              <a:t>어떤 것을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싫어하거나 불허한다는 것을 나타낸다</a:t>
            </a:r>
            <a:r>
              <a:rPr lang="en-US" altLang="ko-KR" sz="2000" dirty="0" smtClean="0"/>
              <a:t>.</a:t>
            </a:r>
          </a:p>
          <a:p>
            <a:r>
              <a:rPr lang="en-US" altLang="ko-KR" sz="2000" dirty="0" smtClean="0"/>
              <a:t>                              ex) </a:t>
            </a:r>
            <a:r>
              <a:rPr lang="ko-KR" altLang="en-US" sz="2000" dirty="0" smtClean="0"/>
              <a:t>고개를 저으며 </a:t>
            </a:r>
            <a:r>
              <a:rPr lang="en-US" altLang="ko-KR" sz="2000" dirty="0" smtClean="0">
                <a:solidFill>
                  <a:srgbClr val="0070C0"/>
                </a:solidFill>
              </a:rPr>
              <a:t>“</a:t>
            </a:r>
            <a:r>
              <a:rPr lang="ko-KR" altLang="en-US" sz="2000" dirty="0" smtClean="0">
                <a:solidFill>
                  <a:srgbClr val="0070C0"/>
                </a:solidFill>
              </a:rPr>
              <a:t>싫어</a:t>
            </a:r>
            <a:r>
              <a:rPr lang="en-US" altLang="ko-KR" sz="2000" dirty="0" smtClean="0">
                <a:solidFill>
                  <a:srgbClr val="0070C0"/>
                </a:solidFill>
              </a:rPr>
              <a:t>”, “ </a:t>
            </a:r>
            <a:r>
              <a:rPr lang="ko-KR" altLang="en-US" sz="2000" dirty="0" smtClean="0">
                <a:solidFill>
                  <a:srgbClr val="0070C0"/>
                </a:solidFill>
              </a:rPr>
              <a:t>안 돼</a:t>
            </a:r>
            <a:r>
              <a:rPr lang="en-US" altLang="ko-KR" sz="2000" dirty="0" smtClean="0">
                <a:solidFill>
                  <a:srgbClr val="0070C0"/>
                </a:solidFill>
              </a:rPr>
              <a:t>”    </a:t>
            </a:r>
          </a:p>
          <a:p>
            <a:endParaRPr lang="en-US" altLang="ko-KR" sz="2000" dirty="0" smtClean="0">
              <a:solidFill>
                <a:srgbClr val="0070C0"/>
              </a:solidFill>
            </a:endParaRPr>
          </a:p>
          <a:p>
            <a:r>
              <a:rPr lang="ko-KR" altLang="en-US" sz="2000" dirty="0" smtClean="0">
                <a:solidFill>
                  <a:srgbClr val="0070C0"/>
                </a:solidFill>
              </a:rPr>
              <a:t>연습</a:t>
            </a:r>
            <a:r>
              <a:rPr lang="en-US" altLang="ko-KR" sz="2000" dirty="0" smtClean="0">
                <a:solidFill>
                  <a:srgbClr val="0070C0"/>
                </a:solidFill>
              </a:rPr>
              <a:t>(practicing)</a:t>
            </a:r>
            <a:r>
              <a:rPr lang="en-US" altLang="ko-KR" sz="2000" dirty="0" smtClean="0"/>
              <a:t> : </a:t>
            </a:r>
            <a:r>
              <a:rPr lang="ko-KR" altLang="en-US" sz="2000" dirty="0" smtClean="0"/>
              <a:t>앞의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문장과 연결되지 않는 말을 독백처럼 한다</a:t>
            </a:r>
            <a:r>
              <a:rPr lang="en-US" altLang="ko-KR" sz="2000" dirty="0" smtClean="0"/>
              <a:t>.</a:t>
            </a:r>
          </a:p>
          <a:p>
            <a:r>
              <a:rPr lang="en-US" altLang="ko-KR" sz="2000" dirty="0" smtClean="0"/>
              <a:t>                              ex) </a:t>
            </a:r>
            <a:r>
              <a:rPr lang="ko-KR" altLang="en-US" sz="2000" dirty="0" smtClean="0"/>
              <a:t>아빠가 없는데도 </a:t>
            </a:r>
            <a:r>
              <a:rPr lang="en-US" altLang="ko-KR" sz="2000" dirty="0" smtClean="0">
                <a:solidFill>
                  <a:srgbClr val="0070C0"/>
                </a:solidFill>
              </a:rPr>
              <a:t>“</a:t>
            </a:r>
            <a:r>
              <a:rPr lang="ko-KR" altLang="en-US" sz="2000" dirty="0" smtClean="0">
                <a:solidFill>
                  <a:srgbClr val="0070C0"/>
                </a:solidFill>
              </a:rPr>
              <a:t>아빠</a:t>
            </a:r>
            <a:r>
              <a:rPr lang="en-US" altLang="ko-KR" sz="2000" dirty="0" smtClean="0">
                <a:solidFill>
                  <a:srgbClr val="0070C0"/>
                </a:solidFill>
              </a:rPr>
              <a:t>, </a:t>
            </a:r>
            <a:r>
              <a:rPr lang="ko-KR" altLang="en-US" sz="2000" dirty="0" smtClean="0">
                <a:solidFill>
                  <a:srgbClr val="0070C0"/>
                </a:solidFill>
              </a:rPr>
              <a:t>아빠</a:t>
            </a:r>
            <a:r>
              <a:rPr lang="en-US" altLang="ko-KR" sz="2000" dirty="0" smtClean="0">
                <a:solidFill>
                  <a:srgbClr val="0070C0"/>
                </a:solidFill>
              </a:rPr>
              <a:t>” (</a:t>
            </a:r>
            <a:r>
              <a:rPr lang="ko-KR" altLang="en-US" sz="2000" dirty="0" smtClean="0">
                <a:solidFill>
                  <a:srgbClr val="0070C0"/>
                </a:solidFill>
              </a:rPr>
              <a:t>혼자 연습함</a:t>
            </a:r>
            <a:r>
              <a:rPr lang="en-US" altLang="ko-KR" sz="2000" dirty="0" smtClean="0">
                <a:solidFill>
                  <a:srgbClr val="0070C0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o-KR" altLang="en-US" dirty="0" smtClean="0"/>
              <a:t>대화기능</a:t>
            </a:r>
            <a:r>
              <a:rPr lang="en-US" altLang="ko-KR" dirty="0" smtClean="0"/>
              <a:t>(Conversational Acts)</a:t>
            </a:r>
            <a:br>
              <a:rPr lang="en-US" altLang="ko-KR" dirty="0" smtClean="0"/>
            </a:br>
            <a:r>
              <a:rPr lang="en-US" altLang="ko-KR" dirty="0" smtClean="0"/>
              <a:t>(</a:t>
            </a:r>
            <a:r>
              <a:rPr lang="ko-KR" altLang="en-US" dirty="0" smtClean="0"/>
              <a:t>다양한 의사소통의도를 보이는 아동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의사소통 행동은 상호작용에서 나타나는 행동으로 </a:t>
            </a:r>
            <a:r>
              <a:rPr lang="ko-KR" altLang="en-US" dirty="0" smtClean="0">
                <a:solidFill>
                  <a:srgbClr val="0070C0"/>
                </a:solidFill>
              </a:rPr>
              <a:t>비상호작용적 행동은 포함되지 않는다</a:t>
            </a:r>
            <a:r>
              <a:rPr lang="en-US" altLang="ko-KR" dirty="0" smtClean="0">
                <a:solidFill>
                  <a:srgbClr val="0070C0"/>
                </a:solidFill>
              </a:rPr>
              <a:t>. </a:t>
            </a:r>
            <a:r>
              <a:rPr lang="en-US" altLang="ko-KR" dirty="0" smtClean="0"/>
              <a:t>(</a:t>
            </a:r>
            <a:r>
              <a:rPr lang="ko-KR" altLang="en-US" dirty="0" smtClean="0"/>
              <a:t>몸짓과 발성 또는 말로 접근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엄마의 의사소통의도가 있은 후 아동이 </a:t>
            </a:r>
            <a:r>
              <a:rPr lang="en-US" altLang="ko-KR" dirty="0" smtClean="0"/>
              <a:t>3</a:t>
            </a:r>
            <a:r>
              <a:rPr lang="ko-KR" altLang="en-US" dirty="0" smtClean="0"/>
              <a:t>초 내에 응시 또는 반응한 경우를 포함</a:t>
            </a:r>
            <a:r>
              <a:rPr lang="en-US" altLang="ko-KR" dirty="0" smtClean="0"/>
              <a:t>.)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의사소통의도 분석은 크게 </a:t>
            </a:r>
            <a:r>
              <a:rPr lang="en-US" altLang="ko-KR" dirty="0" smtClean="0"/>
              <a:t>7</a:t>
            </a:r>
            <a:r>
              <a:rPr lang="ko-KR" altLang="en-US" dirty="0" smtClean="0"/>
              <a:t>개의 상위범주</a:t>
            </a:r>
            <a:r>
              <a:rPr lang="en-US" altLang="ko-KR" dirty="0" smtClean="0"/>
              <a:t>(</a:t>
            </a:r>
            <a:r>
              <a:rPr lang="ko-KR" altLang="en-US" dirty="0" smtClean="0">
                <a:solidFill>
                  <a:srgbClr val="0070C0"/>
                </a:solidFill>
              </a:rPr>
              <a:t>요구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반응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객관적 언급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주관적 진술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대화내용 수신 표현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대화구성요소</a:t>
            </a:r>
            <a:r>
              <a:rPr lang="en-US" altLang="ko-KR" dirty="0" smtClean="0">
                <a:solidFill>
                  <a:srgbClr val="0070C0"/>
                </a:solidFill>
              </a:rPr>
              <a:t>, </a:t>
            </a:r>
            <a:r>
              <a:rPr lang="ko-KR" altLang="en-US" dirty="0" smtClean="0">
                <a:solidFill>
                  <a:srgbClr val="0070C0"/>
                </a:solidFill>
              </a:rPr>
              <a:t>발전된 표현</a:t>
            </a:r>
            <a:r>
              <a:rPr lang="en-US" altLang="ko-KR" dirty="0" smtClean="0"/>
              <a:t>)</a:t>
            </a:r>
            <a:r>
              <a:rPr lang="ko-KR" altLang="en-US" dirty="0" smtClean="0"/>
              <a:t>로 분류하고 각 범주 안에 하위범주를 두어 분류한다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의사소통의도의 산출형태는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몸짓이나 발성</a:t>
            </a:r>
            <a:r>
              <a:rPr lang="en-US" altLang="ko-KR" dirty="0" smtClean="0">
                <a:solidFill>
                  <a:srgbClr val="0070C0"/>
                </a:solidFill>
              </a:rPr>
              <a:t>”</a:t>
            </a:r>
            <a:r>
              <a:rPr lang="ko-KR" altLang="en-US" dirty="0" smtClean="0">
                <a:solidFill>
                  <a:srgbClr val="0070C0"/>
                </a:solidFill>
              </a:rPr>
              <a:t>이 동반</a:t>
            </a:r>
            <a:r>
              <a:rPr lang="ko-KR" altLang="en-US" dirty="0" smtClean="0"/>
              <a:t>된 형태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또는 </a:t>
            </a:r>
            <a:r>
              <a:rPr lang="en-US" altLang="ko-KR" dirty="0" smtClean="0">
                <a:solidFill>
                  <a:srgbClr val="0070C0"/>
                </a:solidFill>
              </a:rPr>
              <a:t>“</a:t>
            </a:r>
            <a:r>
              <a:rPr lang="ko-KR" altLang="en-US" dirty="0" smtClean="0">
                <a:solidFill>
                  <a:srgbClr val="0070C0"/>
                </a:solidFill>
              </a:rPr>
              <a:t>말</a:t>
            </a:r>
            <a:r>
              <a:rPr lang="en-US" altLang="ko-KR" dirty="0" smtClean="0">
                <a:solidFill>
                  <a:srgbClr val="0070C0"/>
                </a:solidFill>
              </a:rPr>
              <a:t>” </a:t>
            </a:r>
            <a:r>
              <a:rPr lang="ko-KR" altLang="en-US" dirty="0" smtClean="0">
                <a:solidFill>
                  <a:srgbClr val="0070C0"/>
                </a:solidFill>
              </a:rPr>
              <a:t>형태</a:t>
            </a:r>
            <a:r>
              <a:rPr lang="ko-KR" altLang="en-US" dirty="0" smtClean="0"/>
              <a:t>로 구분하여 분석한다</a:t>
            </a:r>
            <a:r>
              <a:rPr lang="en-US" altLang="ko-KR" dirty="0" smtClean="0"/>
              <a:t>. (</a:t>
            </a:r>
            <a:r>
              <a:rPr lang="ko-KR" altLang="en-US" dirty="0" smtClean="0"/>
              <a:t>자곤 분석 제외</a:t>
            </a:r>
            <a:r>
              <a:rPr lang="en-US" altLang="ko-KR" dirty="0" smtClean="0"/>
              <a:t>)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의미 없는 </a:t>
            </a:r>
            <a:r>
              <a:rPr lang="ko-KR" altLang="en-US" dirty="0" smtClean="0">
                <a:solidFill>
                  <a:srgbClr val="0070C0"/>
                </a:solidFill>
              </a:rPr>
              <a:t>상투적인 부르기</a:t>
            </a:r>
            <a:r>
              <a:rPr lang="ko-KR" altLang="en-US" dirty="0" smtClean="0"/>
              <a:t>는 전체 자료의 </a:t>
            </a:r>
            <a:r>
              <a:rPr lang="en-US" altLang="ko-KR" dirty="0" smtClean="0">
                <a:solidFill>
                  <a:srgbClr val="0070C0"/>
                </a:solidFill>
              </a:rPr>
              <a:t>10%</a:t>
            </a:r>
            <a:r>
              <a:rPr lang="ko-KR" altLang="en-US" dirty="0" smtClean="0">
                <a:solidFill>
                  <a:srgbClr val="0070C0"/>
                </a:solidFill>
              </a:rPr>
              <a:t>만 분석</a:t>
            </a:r>
            <a:r>
              <a:rPr lang="ko-KR" altLang="en-US" dirty="0" smtClean="0"/>
              <a:t>에 포함한다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동일한 대상 또는 행위를 연속하여 </a:t>
            </a:r>
            <a:r>
              <a:rPr lang="ko-KR" altLang="en-US" dirty="0" smtClean="0">
                <a:solidFill>
                  <a:srgbClr val="0070C0"/>
                </a:solidFill>
              </a:rPr>
              <a:t>반복적으로 지칭하는 행동</a:t>
            </a:r>
            <a:r>
              <a:rPr lang="ko-KR" altLang="en-US" dirty="0" smtClean="0"/>
              <a:t>들은 </a:t>
            </a:r>
            <a:r>
              <a:rPr lang="ko-KR" altLang="en-US" dirty="0" smtClean="0">
                <a:solidFill>
                  <a:srgbClr val="0070C0"/>
                </a:solidFill>
              </a:rPr>
              <a:t>한번만</a:t>
            </a:r>
            <a:r>
              <a:rPr lang="ko-KR" altLang="en-US" dirty="0" smtClean="0"/>
              <a:t> 기록한다</a:t>
            </a:r>
            <a:r>
              <a:rPr lang="en-US" altLang="ko-KR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대화기능</a:t>
            </a:r>
            <a:r>
              <a:rPr lang="en-US" altLang="ko-KR" dirty="0" smtClean="0"/>
              <a:t>(Conversational Acts)</a:t>
            </a:r>
            <a:endParaRPr lang="ko-KR" altLang="en-US" dirty="0"/>
          </a:p>
        </p:txBody>
      </p:sp>
      <p:sp>
        <p:nvSpPr>
          <p:cNvPr id="9" name="내용 개체 틀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ko-KR" altLang="en-US" dirty="0" smtClean="0">
                <a:hlinkClick r:id="rId2" action="ppaction://hlinkfile"/>
              </a:rPr>
              <a:t>대화기능</a:t>
            </a:r>
            <a:r>
              <a:rPr lang="en-US" altLang="ko-KR" dirty="0" smtClean="0">
                <a:hlinkClick r:id="rId2" action="ppaction://hlinkfile"/>
              </a:rPr>
              <a:t>.</a:t>
            </a:r>
            <a:r>
              <a:rPr lang="en-US" altLang="ko-KR" dirty="0" err="1" smtClean="0">
                <a:hlinkClick r:id="rId2" action="ppaction://hlinkfile"/>
              </a:rPr>
              <a:t>hwp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altLang="ko-KR" dirty="0" smtClean="0"/>
              <a:t>1. </a:t>
            </a:r>
            <a:r>
              <a:rPr lang="ko-KR" altLang="en-US" dirty="0" smtClean="0"/>
              <a:t>요구</a:t>
            </a:r>
            <a:r>
              <a:rPr lang="en-US" altLang="ko-KR" dirty="0" smtClean="0"/>
              <a:t>(request) </a:t>
            </a:r>
            <a:br>
              <a:rPr lang="en-US" altLang="ko-KR" dirty="0" smtClean="0"/>
            </a:br>
            <a:r>
              <a:rPr lang="ko-KR" altLang="en-US" sz="2700" dirty="0" smtClean="0"/>
              <a:t>상대에게</a:t>
            </a:r>
            <a:r>
              <a:rPr lang="en-US" altLang="ko-KR" sz="2700" dirty="0" smtClean="0"/>
              <a:t> </a:t>
            </a:r>
            <a:r>
              <a:rPr lang="ko-KR" altLang="en-US" sz="2700" dirty="0" smtClean="0"/>
              <a:t>정보</a:t>
            </a:r>
            <a:r>
              <a:rPr lang="en-US" altLang="ko-KR" sz="2700" dirty="0" smtClean="0"/>
              <a:t>, </a:t>
            </a:r>
            <a:r>
              <a:rPr lang="ko-KR" altLang="en-US" sz="2700" dirty="0" smtClean="0"/>
              <a:t>행위</a:t>
            </a:r>
            <a:r>
              <a:rPr lang="en-US" altLang="ko-KR" sz="2700" dirty="0" smtClean="0"/>
              <a:t>, </a:t>
            </a:r>
            <a:r>
              <a:rPr lang="ko-KR" altLang="en-US" sz="2700" dirty="0" smtClean="0"/>
              <a:t>사물 또는 허락을 요구하는 기능</a:t>
            </a:r>
            <a:endParaRPr lang="ko-KR" altLang="en-US" sz="27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>
                <a:solidFill>
                  <a:srgbClr val="0070C0"/>
                </a:solidFill>
              </a:rPr>
              <a:t>정보요구</a:t>
            </a:r>
            <a:endParaRPr lang="en-US" altLang="ko-KR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altLang="ko-KR" dirty="0" smtClean="0"/>
              <a:t> (1) </a:t>
            </a:r>
            <a:r>
              <a:rPr lang="ko-KR" altLang="en-US" dirty="0" smtClean="0"/>
              <a:t>예</a:t>
            </a:r>
            <a:r>
              <a:rPr lang="en-US" altLang="ko-KR" dirty="0" smtClean="0"/>
              <a:t>/</a:t>
            </a:r>
            <a:r>
              <a:rPr lang="ko-KR" altLang="en-US" dirty="0" smtClean="0"/>
              <a:t>아니오 질문</a:t>
            </a:r>
            <a:r>
              <a:rPr lang="en-US" altLang="ko-KR" dirty="0" smtClean="0"/>
              <a:t>  ex) “</a:t>
            </a:r>
            <a:r>
              <a:rPr lang="ko-KR" altLang="en-US" dirty="0" smtClean="0"/>
              <a:t>사탕이야</a:t>
            </a:r>
            <a:r>
              <a:rPr lang="en-US" altLang="ko-KR" dirty="0" smtClean="0"/>
              <a:t>?” – “</a:t>
            </a:r>
            <a:r>
              <a:rPr lang="ko-KR" altLang="en-US" dirty="0" smtClean="0"/>
              <a:t>응</a:t>
            </a:r>
            <a:r>
              <a:rPr lang="en-US" altLang="ko-KR" dirty="0" smtClean="0"/>
              <a:t>”</a:t>
            </a:r>
          </a:p>
          <a:p>
            <a:pPr>
              <a:buNone/>
            </a:pPr>
            <a:r>
              <a:rPr lang="en-US" altLang="ko-KR" dirty="0" smtClean="0"/>
              <a:t> (2) </a:t>
            </a:r>
            <a:r>
              <a:rPr lang="ko-KR" altLang="en-US" dirty="0" smtClean="0"/>
              <a:t>의문사 질문</a:t>
            </a:r>
            <a:r>
              <a:rPr lang="en-US" altLang="ko-KR" dirty="0" smtClean="0"/>
              <a:t>      ex) “</a:t>
            </a:r>
            <a:r>
              <a:rPr lang="ko-KR" altLang="en-US" dirty="0" smtClean="0"/>
              <a:t>이거 뭐야</a:t>
            </a:r>
            <a:r>
              <a:rPr lang="en-US" altLang="ko-KR" dirty="0" smtClean="0"/>
              <a:t>?”</a:t>
            </a:r>
          </a:p>
          <a:p>
            <a:pPr>
              <a:buNone/>
            </a:pPr>
            <a:r>
              <a:rPr lang="en-US" altLang="ko-KR" dirty="0" smtClean="0"/>
              <a:t> (3) </a:t>
            </a:r>
            <a:r>
              <a:rPr lang="ko-KR" altLang="en-US" dirty="0" smtClean="0"/>
              <a:t>명료화 질문</a:t>
            </a:r>
            <a:r>
              <a:rPr lang="en-US" altLang="ko-KR" dirty="0" smtClean="0"/>
              <a:t>      ex) “</a:t>
            </a:r>
            <a:r>
              <a:rPr lang="ko-KR" altLang="en-US" dirty="0" smtClean="0"/>
              <a:t>가자</a:t>
            </a:r>
            <a:r>
              <a:rPr lang="en-US" altLang="ko-KR" dirty="0" smtClean="0"/>
              <a:t>” – “</a:t>
            </a:r>
            <a:r>
              <a:rPr lang="ko-KR" altLang="en-US" dirty="0" smtClean="0"/>
              <a:t>뭐라고</a:t>
            </a:r>
            <a:r>
              <a:rPr lang="en-US" altLang="ko-KR" dirty="0" smtClean="0"/>
              <a:t>?”</a:t>
            </a:r>
          </a:p>
          <a:p>
            <a:pPr>
              <a:buNone/>
            </a:pPr>
            <a:r>
              <a:rPr lang="en-US" altLang="ko-KR" dirty="0" smtClean="0"/>
              <a:t> (4) </a:t>
            </a:r>
            <a:r>
              <a:rPr lang="ko-KR" altLang="en-US" dirty="0" smtClean="0"/>
              <a:t>확인 질문</a:t>
            </a:r>
            <a:r>
              <a:rPr lang="en-US" altLang="ko-KR" dirty="0" smtClean="0"/>
              <a:t>         ex) “</a:t>
            </a:r>
            <a:r>
              <a:rPr lang="ko-KR" altLang="en-US" dirty="0" smtClean="0"/>
              <a:t>공이지</a:t>
            </a:r>
            <a:r>
              <a:rPr lang="en-US" altLang="ko-KR" dirty="0" smtClean="0"/>
              <a:t>?”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행위요구</a:t>
            </a:r>
            <a:r>
              <a:rPr lang="en-US" altLang="ko-KR" dirty="0" smtClean="0"/>
              <a:t> : </a:t>
            </a:r>
            <a:r>
              <a:rPr lang="ko-KR" altLang="en-US" dirty="0" smtClean="0"/>
              <a:t>상대에게</a:t>
            </a:r>
            <a:r>
              <a:rPr lang="en-US" altLang="ko-KR" dirty="0" smtClean="0"/>
              <a:t> </a:t>
            </a:r>
            <a:r>
              <a:rPr lang="ko-KR" altLang="en-US" dirty="0" smtClean="0"/>
              <a:t>어떤 행위를 하도록 요구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ex) “</a:t>
            </a:r>
            <a:r>
              <a:rPr lang="ko-KR" altLang="en-US" dirty="0" smtClean="0"/>
              <a:t>가</a:t>
            </a:r>
            <a:r>
              <a:rPr lang="en-US" altLang="ko-KR" dirty="0" smtClean="0"/>
              <a:t>”</a:t>
            </a:r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사물요구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상대에게 사물을 달라고 요구하는 행동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 ex) </a:t>
            </a:r>
            <a:r>
              <a:rPr lang="ko-KR" altLang="en-US" dirty="0" err="1" smtClean="0"/>
              <a:t>풍선가리키기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>
                <a:solidFill>
                  <a:srgbClr val="0070C0"/>
                </a:solidFill>
              </a:rPr>
              <a:t>허락요구</a:t>
            </a:r>
            <a:r>
              <a:rPr lang="ko-KR" altLang="en-US" dirty="0" smtClean="0"/>
              <a:t>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상대에게 허락 요구하는 행동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                     ex) </a:t>
            </a:r>
            <a:r>
              <a:rPr lang="ko-KR" altLang="en-US" dirty="0" smtClean="0"/>
              <a:t>엄마가 물 틀지 말라고 함 </a:t>
            </a:r>
            <a:r>
              <a:rPr lang="en-US" altLang="ko-KR" dirty="0" smtClean="0"/>
              <a:t>– (</a:t>
            </a:r>
            <a:r>
              <a:rPr lang="ko-KR" altLang="en-US" dirty="0" smtClean="0"/>
              <a:t>엄마 쳐다보며</a:t>
            </a:r>
            <a:r>
              <a:rPr lang="en-US" altLang="ko-KR" dirty="0" smtClean="0"/>
              <a:t>)“</a:t>
            </a:r>
            <a:r>
              <a:rPr lang="ko-KR" altLang="en-US" dirty="0" smtClean="0"/>
              <a:t>물</a:t>
            </a:r>
            <a:r>
              <a:rPr lang="en-US" altLang="ko-KR" dirty="0" smtClean="0"/>
              <a:t>?”</a:t>
            </a:r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트렉">
  <a:themeElements>
    <a:clrScheme name="트렉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트렉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트렉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246</TotalTime>
  <Words>1631</Words>
  <Application>Microsoft Office PowerPoint</Application>
  <PresentationFormat>화면 슬라이드 쇼(4:3)</PresentationFormat>
  <Paragraphs>264</Paragraphs>
  <Slides>24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5" baseType="lpstr">
      <vt:lpstr>트렉</vt:lpstr>
      <vt:lpstr>의사소통기능 분석</vt:lpstr>
      <vt:lpstr>사용하는 문장의 기능이 하나나 두 가지로 제한되어 있는지, 혹은 다양한지를 분석하여 그 아동이 자신의 의사표현을 얼마나 자유롭게 할 수 있는 지 평가</vt:lpstr>
      <vt:lpstr>슬라이드 3</vt:lpstr>
      <vt:lpstr>초기 구어 기능(PSA) 표 * Dore(1984)의 Conversational Analysis를 기초로 함.</vt:lpstr>
      <vt:lpstr>초기 구어기능 분석(Primitive Speech Acts)  (의사소통의도가 제한적인 아동)</vt:lpstr>
      <vt:lpstr>슬라이드 6</vt:lpstr>
      <vt:lpstr>대화기능(Conversational Acts) (다양한 의사소통의도를 보이는 아동)</vt:lpstr>
      <vt:lpstr>대화기능(Conversational Acts)</vt:lpstr>
      <vt:lpstr>1. 요구(request)  상대에게 정보, 행위, 사물 또는 허락을 요구하는 기능</vt:lpstr>
      <vt:lpstr>2. 반응(Response) 상대의 요구에 답하고 대응하는 기능</vt:lpstr>
      <vt:lpstr>3. 객관적 언급 객관적 사실에 대한 언급이나 현재 관찰 가능한 사물 또는 사건에 대한 인지/묘사, 또는 아동이 의도적으로 사물이나 행위에 상대의 주의를 끄는 행동</vt:lpstr>
      <vt:lpstr>슬라이드 12</vt:lpstr>
      <vt:lpstr>4. 주관적 진술 직접적으로 관찰이 가능하지 않은 사실, 규칙, 태도, 느낌, 또는 믿음에 대한 행동이나 진술을 하는 기능</vt:lpstr>
      <vt:lpstr>슬라이드 14</vt:lpstr>
      <vt:lpstr>5. 대화내용 수신표현 질문이나 요구 이외에 상대의 앞선 의사소통 메시지를 받았음을 나타내는 반응</vt:lpstr>
      <vt:lpstr>6. 대화내용 구성요소 개별적 접촉과 대화 흐름을 조절하는 기능</vt:lpstr>
      <vt:lpstr>7. 발전된 표현 말 산출만으로 성취되는 기능</vt:lpstr>
      <vt:lpstr>슬라이드 18</vt:lpstr>
      <vt:lpstr>슬라이드 19</vt:lpstr>
      <vt:lpstr>Fey(1986)의 의사소통기능 분석표 (발화수준)</vt:lpstr>
      <vt:lpstr>슬라이드 21</vt:lpstr>
      <vt:lpstr>슬라이드 22</vt:lpstr>
      <vt:lpstr>슬라이드 23</vt:lpstr>
      <vt:lpstr>Fey(1986)의 의사소통기능 분석표 (담화수준)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의사소통기능 분석</dc:title>
  <dc:creator>user</dc:creator>
  <cp:lastModifiedBy>user</cp:lastModifiedBy>
  <cp:revision>85</cp:revision>
  <dcterms:created xsi:type="dcterms:W3CDTF">2014-03-21T01:40:57Z</dcterms:created>
  <dcterms:modified xsi:type="dcterms:W3CDTF">2014-03-23T14:08:24Z</dcterms:modified>
</cp:coreProperties>
</file>